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60" r:id="rId4"/>
    <p:sldId id="298" r:id="rId5"/>
    <p:sldId id="299" r:id="rId6"/>
    <p:sldId id="261" r:id="rId7"/>
    <p:sldId id="300" r:id="rId8"/>
    <p:sldId id="263" r:id="rId9"/>
    <p:sldId id="264" r:id="rId10"/>
    <p:sldId id="265" r:id="rId11"/>
    <p:sldId id="266" r:id="rId12"/>
    <p:sldId id="307" r:id="rId13"/>
    <p:sldId id="269" r:id="rId14"/>
    <p:sldId id="267" r:id="rId15"/>
    <p:sldId id="268" r:id="rId16"/>
    <p:sldId id="270" r:id="rId17"/>
    <p:sldId id="325" r:id="rId18"/>
    <p:sldId id="291" r:id="rId19"/>
    <p:sldId id="271" r:id="rId20"/>
    <p:sldId id="272" r:id="rId21"/>
    <p:sldId id="273" r:id="rId22"/>
    <p:sldId id="326" r:id="rId23"/>
    <p:sldId id="274" r:id="rId24"/>
    <p:sldId id="322" r:id="rId25"/>
    <p:sldId id="301" r:id="rId26"/>
    <p:sldId id="304" r:id="rId27"/>
    <p:sldId id="318" r:id="rId28"/>
    <p:sldId id="279" r:id="rId29"/>
    <p:sldId id="317" r:id="rId30"/>
    <p:sldId id="282" r:id="rId31"/>
    <p:sldId id="283" r:id="rId32"/>
    <p:sldId id="319" r:id="rId33"/>
    <p:sldId id="320" r:id="rId34"/>
    <p:sldId id="286" r:id="rId35"/>
    <p:sldId id="287" r:id="rId36"/>
    <p:sldId id="288" r:id="rId37"/>
    <p:sldId id="289" r:id="rId38"/>
    <p:sldId id="303" r:id="rId39"/>
    <p:sldId id="290" r:id="rId40"/>
    <p:sldId id="321" r:id="rId41"/>
    <p:sldId id="308" r:id="rId42"/>
    <p:sldId id="309" r:id="rId43"/>
    <p:sldId id="310" r:id="rId44"/>
    <p:sldId id="311" r:id="rId45"/>
    <p:sldId id="312" r:id="rId46"/>
    <p:sldId id="313" r:id="rId47"/>
    <p:sldId id="314" r:id="rId48"/>
    <p:sldId id="315" r:id="rId49"/>
    <p:sldId id="316" r:id="rId50"/>
    <p:sldId id="32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9900"/>
    <a:srgbClr val="FF0066"/>
    <a:srgbClr val="FF1171"/>
    <a:srgbClr val="DA0058"/>
    <a:srgbClr val="66FF33"/>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9" autoAdjust="0"/>
    <p:restoredTop sz="93029" autoAdjust="0"/>
  </p:normalViewPr>
  <p:slideViewPr>
    <p:cSldViewPr>
      <p:cViewPr varScale="1">
        <p:scale>
          <a:sx n="47" d="100"/>
          <a:sy n="47" d="100"/>
        </p:scale>
        <p:origin x="-11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93949-BDDA-4010-8620-0E47B19D1B92}" type="datetimeFigureOut">
              <a:rPr lang="en-US" smtClean="0"/>
              <a:pPr/>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6C224-353A-49EB-A80B-E3423C254B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fld id="{27A7BDAE-A1D2-4CC9-8A4B-D86A72E98C05}"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3D5328B1-5D5E-4912-84D8-17D87EB02776}"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7996E22C-61FF-413F-B009-3B4F171E854B}"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a:noFill/>
        </p:spPr>
        <p:txBody>
          <a:bodyPr/>
          <a:lstStyle/>
          <a:p>
            <a:fld id="{453A2681-BFBF-47ED-BBD5-3C69445A05DE}" type="slidenum">
              <a:rPr lang="en-US" smtClean="0"/>
              <a:pPr/>
              <a:t>25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a:noFill/>
        </p:spPr>
        <p:txBody>
          <a:bodyPr/>
          <a:lstStyle/>
          <a:p>
            <a:fld id="{029CCBF2-CCB1-4E0B-851E-14D92C917F13}" type="slidenum">
              <a:rPr lang="en-US" smtClean="0"/>
              <a:pPr/>
              <a:t>26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52810-DF11-496D-8048-557E8C9D9716}"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82864376-C1D3-4D00-AD38-229567F7A1DC}" type="slidenum">
              <a:rPr lang="en-US" smtClean="0"/>
              <a:pPr/>
              <a:t>38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106668-1AEF-405A-A8BF-FB2D6A2A0DAA}"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9A2F0-26DC-481D-BA30-4020982FD32F}"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F2D87-0E84-4B77-886B-DE787FB2080A}"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5438-26D3-45CC-A666-CDD7B9F67D48}"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C968C4-4C1A-4B6E-A62A-469E028C103A}"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D83D1-9066-4A95-9706-3C66DD769896}" type="datetime1">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8E6E38-EF6C-447E-BEA9-AD0252E4E0D9}" type="datetime1">
              <a:rPr lang="en-US" smtClean="0"/>
              <a:pPr/>
              <a:t>1/21/2011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C7213-495F-49FD-B85F-9790749CD977}" type="datetime1">
              <a:rPr lang="en-US" smtClean="0"/>
              <a:pPr/>
              <a:t>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A2988-033E-4DE9-9D23-C7B5114B1464}" type="datetime1">
              <a:rPr lang="en-US" smtClean="0"/>
              <a:pPr/>
              <a:t>1/21/2011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6D157-2201-488E-93B6-1F087ABC6BEB}" type="datetime1">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B4C1C-AB07-4A50-B508-5E1F0E6958D1}" type="datetime1">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9B7F3-C5BC-42DF-84D2-211BEA422F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alpha val="7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92301-0616-4228-A6A5-76EEEF9691A3}" type="datetime1">
              <a:rPr lang="en-US" smtClean="0"/>
              <a:pPr/>
              <a:t>1/21/2011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9B7F3-C5BC-42DF-84D2-211BEA422F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Documents%20and%20Settings\User\My%20Documents\Injoy_Breast-feed-HI.asf" TargetMode="Externa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22.gif"/><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0.gi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pg"/>
          <p:cNvPicPr>
            <a:picLocks noChangeAspect="1"/>
          </p:cNvPicPr>
          <p:nvPr/>
        </p:nvPicPr>
        <p:blipFill>
          <a:blip r:embed="rId2">
            <a:duotone>
              <a:schemeClr val="accent6">
                <a:shade val="45000"/>
                <a:satMod val="135000"/>
              </a:schemeClr>
              <a:prstClr val="white"/>
            </a:duotone>
          </a:blip>
          <a:stretch>
            <a:fillRect/>
          </a:stretch>
        </p:blipFill>
        <p:spPr>
          <a:xfrm>
            <a:off x="381000" y="0"/>
            <a:ext cx="8382000" cy="6756401"/>
          </a:xfrm>
          <a:prstGeom prst="ellipse">
            <a:avLst/>
          </a:prstGeom>
          <a:ln w="63500" cap="rnd">
            <a:solidFill>
              <a:srgbClr val="FFCC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ctrTitle"/>
          </p:nvPr>
        </p:nvSpPr>
        <p:spPr>
          <a:xfrm>
            <a:off x="685800" y="1676400"/>
            <a:ext cx="7772400" cy="1470025"/>
          </a:xfrm>
        </p:spPr>
        <p:txBody>
          <a:bodyPr>
            <a:normAutofit/>
          </a:bodyPr>
          <a:lstStyle/>
          <a:p>
            <a:r>
              <a:rPr lang="en-US" sz="4000" b="1" dirty="0" smtClean="0">
                <a:solidFill>
                  <a:srgbClr val="FF0000"/>
                </a:solidFill>
              </a:rPr>
              <a:t>LACTATION AND LACTATIONAL COMPLAINTS</a:t>
            </a:r>
            <a:endParaRPr lang="en-US" sz="4000" b="1" dirty="0">
              <a:solidFill>
                <a:srgbClr val="FF0000"/>
              </a:solidFill>
            </a:endParaRPr>
          </a:p>
        </p:txBody>
      </p:sp>
      <p:sp>
        <p:nvSpPr>
          <p:cNvPr id="3" name="Subtitle 2"/>
          <p:cNvSpPr>
            <a:spLocks noGrp="1"/>
          </p:cNvSpPr>
          <p:nvPr>
            <p:ph type="subTitle" idx="1"/>
          </p:nvPr>
        </p:nvSpPr>
        <p:spPr>
          <a:xfrm>
            <a:off x="1371600" y="3200400"/>
            <a:ext cx="6400800" cy="2209800"/>
          </a:xfrm>
        </p:spPr>
        <p:txBody>
          <a:bodyPr>
            <a:noAutofit/>
          </a:bodyPr>
          <a:lstStyle/>
          <a:p>
            <a:pPr>
              <a:lnSpc>
                <a:spcPct val="170000"/>
              </a:lnSpc>
            </a:pPr>
            <a:r>
              <a:rPr lang="en-US" sz="2000" b="1" dirty="0" smtClean="0">
                <a:solidFill>
                  <a:srgbClr val="FF0000"/>
                </a:solidFill>
              </a:rPr>
              <a:t>DR. L. GIRIJA., READER,</a:t>
            </a:r>
          </a:p>
          <a:p>
            <a:pPr>
              <a:lnSpc>
                <a:spcPct val="170000"/>
              </a:lnSpc>
            </a:pPr>
            <a:r>
              <a:rPr lang="en-US" sz="2000" b="1" dirty="0" smtClean="0">
                <a:solidFill>
                  <a:srgbClr val="FF0000"/>
                </a:solidFill>
              </a:rPr>
              <a:t>DEPARTMENT OF GYNAECOLOGY AND OBSTETRICS,</a:t>
            </a:r>
          </a:p>
          <a:p>
            <a:pPr>
              <a:lnSpc>
                <a:spcPct val="170000"/>
              </a:lnSpc>
            </a:pPr>
            <a:r>
              <a:rPr lang="en-US" sz="2000" b="1" dirty="0" smtClean="0">
                <a:solidFill>
                  <a:srgbClr val="FF0000"/>
                </a:solidFill>
              </a:rPr>
              <a:t>UNIT HEAD MOTHER &amp;CHILD CLINIC</a:t>
            </a:r>
          </a:p>
          <a:p>
            <a:pPr>
              <a:lnSpc>
                <a:spcPct val="170000"/>
              </a:lnSpc>
            </a:pPr>
            <a:r>
              <a:rPr lang="en-US" sz="2000" b="1" dirty="0" smtClean="0">
                <a:solidFill>
                  <a:srgbClr val="FF0000"/>
                </a:solidFill>
              </a:rPr>
              <a:t>SARADA KRISHNA HOMOEOPATHIC MEDICAL COLLEGE,</a:t>
            </a:r>
          </a:p>
          <a:p>
            <a:pPr>
              <a:lnSpc>
                <a:spcPct val="170000"/>
              </a:lnSpc>
            </a:pPr>
            <a:r>
              <a:rPr lang="en-US" sz="2000" b="1" dirty="0" smtClean="0">
                <a:solidFill>
                  <a:srgbClr val="FF0000"/>
                </a:solidFill>
              </a:rPr>
              <a:t> KULASEKHARAM, KANYAKUARY DST, TAMILNADU</a:t>
            </a:r>
            <a:endParaRPr lang="en-US" sz="2000" b="1" dirty="0">
              <a:solidFill>
                <a:srgbClr val="FF0000"/>
              </a:solidFill>
            </a:endParaRPr>
          </a:p>
        </p:txBody>
      </p:sp>
      <p:sp>
        <p:nvSpPr>
          <p:cNvPr id="4" name="Slide Number Placeholder 3"/>
          <p:cNvSpPr>
            <a:spLocks noGrp="1"/>
          </p:cNvSpPr>
          <p:nvPr>
            <p:ph type="sldNum" sz="quarter" idx="12"/>
          </p:nvPr>
        </p:nvSpPr>
        <p:spPr/>
        <p:txBody>
          <a:bodyPr/>
          <a:lstStyle/>
          <a:p>
            <a:fld id="{EA49B7F3-C5BC-42DF-84D2-211BEA422F1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1" name="Title 20"/>
          <p:cNvSpPr>
            <a:spLocks noGrp="1"/>
          </p:cNvSpPr>
          <p:nvPr>
            <p:ph type="title"/>
          </p:nvPr>
        </p:nvSpPr>
        <p:spPr>
          <a:xfrm>
            <a:off x="609600" y="609600"/>
            <a:ext cx="8229600" cy="639762"/>
          </a:xfrm>
        </p:spPr>
        <p:txBody>
          <a:bodyPr>
            <a:normAutofit fontScale="90000"/>
          </a:bodyPr>
          <a:lstStyle/>
          <a:p>
            <a:r>
              <a:rPr lang="en-US" b="1" dirty="0" smtClean="0">
                <a:solidFill>
                  <a:srgbClr val="FF0000"/>
                </a:solidFill>
                <a:latin typeface="Arial Narrow" pitchFamily="34" charset="0"/>
              </a:rPr>
              <a:t>Benefits of Breastfeeding</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17" name="Content Placeholder 16"/>
          <p:cNvSpPr>
            <a:spLocks noGrp="1"/>
          </p:cNvSpPr>
          <p:nvPr>
            <p:ph idx="1"/>
          </p:nvPr>
        </p:nvSpPr>
        <p:spPr>
          <a:xfrm>
            <a:off x="457200" y="685800"/>
            <a:ext cx="8229600" cy="6172200"/>
          </a:xfrm>
        </p:spPr>
        <p:txBody>
          <a:bodyPr>
            <a:normAutofit fontScale="70000" lnSpcReduction="20000"/>
          </a:bodyPr>
          <a:lstStyle/>
          <a:p>
            <a:pPr algn="ctr">
              <a:buNone/>
            </a:pPr>
            <a:endParaRPr lang="en-US" sz="4200" b="1" dirty="0" smtClean="0">
              <a:solidFill>
                <a:srgbClr val="FF0000"/>
              </a:solidFill>
              <a:latin typeface="Arial Narrow" pitchFamily="34" charset="0"/>
            </a:endParaRPr>
          </a:p>
          <a:p>
            <a:pPr algn="ctr">
              <a:buNone/>
            </a:pPr>
            <a:r>
              <a:rPr lang="en-US" sz="4200" b="1" dirty="0" smtClean="0">
                <a:solidFill>
                  <a:srgbClr val="FF0000"/>
                </a:solidFill>
                <a:latin typeface="Arial Narrow" pitchFamily="34" charset="0"/>
              </a:rPr>
              <a:t>Benefits of Mothers</a:t>
            </a:r>
            <a:endParaRPr lang="en-US" sz="3400" b="1" dirty="0" smtClean="0">
              <a:solidFill>
                <a:srgbClr val="C00000"/>
              </a:solidFill>
              <a:latin typeface="Arial Narrow" pitchFamily="34" charset="0"/>
            </a:endParaRPr>
          </a:p>
          <a:p>
            <a:pPr>
              <a:buNone/>
            </a:pPr>
            <a:r>
              <a:rPr lang="en-US" sz="3400" b="1" dirty="0" smtClean="0">
                <a:solidFill>
                  <a:srgbClr val="C00000"/>
                </a:solidFill>
                <a:latin typeface="Arial Narrow" pitchFamily="34" charset="0"/>
              </a:rPr>
              <a:t>Breastfeeding helps in</a:t>
            </a:r>
          </a:p>
          <a:p>
            <a:r>
              <a:rPr lang="en-US" dirty="0" smtClean="0">
                <a:solidFill>
                  <a:srgbClr val="C00000"/>
                </a:solidFill>
                <a:latin typeface="Arial Narrow" pitchFamily="34" charset="0"/>
              </a:rPr>
              <a:t>Quick recovery after childbirth, with reduced risk of postpartum bleeding.</a:t>
            </a:r>
          </a:p>
          <a:p>
            <a:r>
              <a:rPr lang="en-US" dirty="0" smtClean="0">
                <a:solidFill>
                  <a:srgbClr val="C00000"/>
                </a:solidFill>
                <a:latin typeface="Arial Narrow" pitchFamily="34" charset="0"/>
              </a:rPr>
              <a:t> Early return to their pre-pregnancy weight.</a:t>
            </a:r>
          </a:p>
          <a:p>
            <a:r>
              <a:rPr lang="en-US" dirty="0" smtClean="0">
                <a:solidFill>
                  <a:srgbClr val="C00000"/>
                </a:solidFill>
                <a:latin typeface="Arial Narrow" pitchFamily="34" charset="0"/>
              </a:rPr>
              <a:t>Enhancing the feelings of attachment between the mother and infant</a:t>
            </a:r>
          </a:p>
          <a:p>
            <a:r>
              <a:rPr lang="en-US" dirty="0" smtClean="0">
                <a:solidFill>
                  <a:srgbClr val="C00000"/>
                </a:solidFill>
                <a:latin typeface="Arial Narrow" pitchFamily="34" charset="0"/>
              </a:rPr>
              <a:t>Preventing pregnancy.</a:t>
            </a:r>
          </a:p>
          <a:p>
            <a:r>
              <a:rPr lang="en-US" dirty="0" smtClean="0">
                <a:solidFill>
                  <a:srgbClr val="C00000"/>
                </a:solidFill>
                <a:latin typeface="Arial Narrow" pitchFamily="34" charset="0"/>
              </a:rPr>
              <a:t>Helps in involution of uterus</a:t>
            </a:r>
          </a:p>
          <a:p>
            <a:r>
              <a:rPr lang="en-US" dirty="0" smtClean="0">
                <a:solidFill>
                  <a:srgbClr val="C00000"/>
                </a:solidFill>
                <a:latin typeface="Arial Narrow" pitchFamily="34" charset="0"/>
              </a:rPr>
              <a:t>Decreases mother’s workload, saves time and energy</a:t>
            </a:r>
          </a:p>
          <a:p>
            <a:r>
              <a:rPr lang="en-US" dirty="0" smtClean="0">
                <a:solidFill>
                  <a:srgbClr val="C00000"/>
                </a:solidFill>
                <a:latin typeface="Arial Narrow" pitchFamily="34" charset="0"/>
              </a:rPr>
              <a:t>Lowers risk of breast and ovarian cancer</a:t>
            </a:r>
          </a:p>
          <a:p>
            <a:endParaRPr lang="en-US" dirty="0" smtClean="0">
              <a:solidFill>
                <a:srgbClr val="C00000"/>
              </a:solidFill>
              <a:latin typeface="Arial Narrow" pitchFamily="34" charset="0"/>
            </a:endParaRPr>
          </a:p>
          <a:p>
            <a:pPr>
              <a:buNone/>
            </a:pPr>
            <a:r>
              <a:rPr lang="en-US" sz="3400" b="1" dirty="0" smtClean="0">
                <a:solidFill>
                  <a:srgbClr val="C00000"/>
                </a:solidFill>
                <a:latin typeface="Arial Narrow" pitchFamily="34" charset="0"/>
              </a:rPr>
              <a:t>Breast Feeding reduces the risk of</a:t>
            </a:r>
          </a:p>
          <a:p>
            <a:r>
              <a:rPr lang="en-US" dirty="0" smtClean="0">
                <a:solidFill>
                  <a:srgbClr val="C00000"/>
                </a:solidFill>
                <a:latin typeface="Arial Narrow" pitchFamily="34" charset="0"/>
              </a:rPr>
              <a:t>Ovarian and pre-menopausal breast cancers.</a:t>
            </a:r>
          </a:p>
          <a:p>
            <a:r>
              <a:rPr lang="en-US" dirty="0" smtClean="0">
                <a:solidFill>
                  <a:srgbClr val="C00000"/>
                </a:solidFill>
                <a:latin typeface="Arial Narrow" pitchFamily="34" charset="0"/>
              </a:rPr>
              <a:t>Osteoporosis.</a:t>
            </a:r>
          </a:p>
          <a:p>
            <a:r>
              <a:rPr lang="en-US" dirty="0" smtClean="0">
                <a:solidFill>
                  <a:srgbClr val="C00000"/>
                </a:solidFill>
                <a:latin typeface="Arial Narrow" pitchFamily="34" charset="0"/>
              </a:rPr>
              <a:t>Long-term obesity.</a:t>
            </a:r>
          </a:p>
          <a:p>
            <a:r>
              <a:rPr lang="en-US" dirty="0" smtClean="0">
                <a:solidFill>
                  <a:srgbClr val="C00000"/>
                </a:solidFill>
                <a:latin typeface="Arial Narrow" pitchFamily="34" charset="0"/>
              </a:rPr>
              <a:t>Anemia by delaying the return of the menstrual cycle</a:t>
            </a:r>
            <a:r>
              <a:rPr lang="en-US" dirty="0" smtClean="0">
                <a:solidFill>
                  <a:srgbClr val="C00000"/>
                </a:solidFill>
              </a:rPr>
              <a:t>.</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EA49B7F3-C5BC-42DF-84D2-211BEA422F1D}" type="slidenum">
              <a:rPr lang="en-US" smtClean="0"/>
              <a:pPr/>
              <a:t>10</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3" name="Content Placeholder 2"/>
          <p:cNvSpPr>
            <a:spLocks noGrp="1"/>
          </p:cNvSpPr>
          <p:nvPr>
            <p:ph idx="1"/>
          </p:nvPr>
        </p:nvSpPr>
        <p:spPr>
          <a:xfrm>
            <a:off x="457200" y="0"/>
            <a:ext cx="8229600" cy="6858000"/>
          </a:xfrm>
        </p:spPr>
        <p:txBody>
          <a:bodyPr>
            <a:normAutofit fontScale="70000" lnSpcReduction="20000"/>
          </a:bodyPr>
          <a:lstStyle/>
          <a:p>
            <a:endParaRPr lang="en-US" dirty="0" smtClean="0">
              <a:solidFill>
                <a:srgbClr val="FF0066"/>
              </a:solidFill>
              <a:latin typeface="Arial Narrow" pitchFamily="34" charset="0"/>
            </a:endParaRPr>
          </a:p>
          <a:p>
            <a:pPr algn="ctr">
              <a:buNone/>
            </a:pPr>
            <a:r>
              <a:rPr lang="en-US" sz="5100" u="sng" dirty="0" smtClean="0">
                <a:solidFill>
                  <a:srgbClr val="FF0066"/>
                </a:solidFill>
                <a:latin typeface="Arial Narrow" pitchFamily="34" charset="0"/>
              </a:rPr>
              <a:t>Benefits for Infant</a:t>
            </a:r>
          </a:p>
          <a:p>
            <a:r>
              <a:rPr lang="en-US" dirty="0" smtClean="0">
                <a:solidFill>
                  <a:srgbClr val="FF0066"/>
                </a:solidFill>
                <a:latin typeface="Arial Narrow" pitchFamily="34" charset="0"/>
              </a:rPr>
              <a:t>Breastfeeding provides benefits for full-term as well as premature and low birth weight infants.</a:t>
            </a:r>
          </a:p>
          <a:p>
            <a:pPr>
              <a:buNone/>
            </a:pPr>
            <a:r>
              <a:rPr lang="en-US" b="1" dirty="0" smtClean="0">
                <a:solidFill>
                  <a:srgbClr val="FF0066"/>
                </a:solidFill>
                <a:latin typeface="Arial Narrow" pitchFamily="34" charset="0"/>
              </a:rPr>
              <a:t>Breastfed children</a:t>
            </a:r>
          </a:p>
          <a:p>
            <a:r>
              <a:rPr lang="en-US" dirty="0">
                <a:solidFill>
                  <a:srgbClr val="FF0066"/>
                </a:solidFill>
                <a:latin typeface="Arial Narrow" pitchFamily="34" charset="0"/>
              </a:rPr>
              <a:t>A</a:t>
            </a:r>
            <a:r>
              <a:rPr lang="en-US" dirty="0" smtClean="0">
                <a:solidFill>
                  <a:srgbClr val="FF0066"/>
                </a:solidFill>
                <a:latin typeface="Arial Narrow" pitchFamily="34" charset="0"/>
              </a:rPr>
              <a:t>re healthier and have fewer symptoms and shorter illnesses when they get sick.</a:t>
            </a:r>
          </a:p>
          <a:p>
            <a:r>
              <a:rPr lang="en-US" dirty="0">
                <a:solidFill>
                  <a:srgbClr val="FF0066"/>
                </a:solidFill>
                <a:latin typeface="Arial Narrow" pitchFamily="34" charset="0"/>
              </a:rPr>
              <a:t>S</a:t>
            </a:r>
            <a:r>
              <a:rPr lang="en-US" dirty="0" smtClean="0">
                <a:solidFill>
                  <a:srgbClr val="FF0066"/>
                </a:solidFill>
                <a:latin typeface="Arial Narrow" pitchFamily="34" charset="0"/>
              </a:rPr>
              <a:t>core higher on cognitive and IQ tests at school age, and also on tests of visual acuity.</a:t>
            </a:r>
          </a:p>
          <a:p>
            <a:r>
              <a:rPr lang="en-US" dirty="0">
                <a:solidFill>
                  <a:srgbClr val="FF0066"/>
                </a:solidFill>
                <a:latin typeface="Arial Narrow" pitchFamily="34" charset="0"/>
              </a:rPr>
              <a:t>H</a:t>
            </a:r>
            <a:r>
              <a:rPr lang="en-US" dirty="0" smtClean="0">
                <a:solidFill>
                  <a:srgbClr val="FF0066"/>
                </a:solidFill>
                <a:latin typeface="Arial Narrow" pitchFamily="34" charset="0"/>
              </a:rPr>
              <a:t>ave a lower incidence of sudden infant death syndrome (SIDS).</a:t>
            </a:r>
          </a:p>
          <a:p>
            <a:r>
              <a:rPr lang="en-US" dirty="0">
                <a:solidFill>
                  <a:srgbClr val="FF0066"/>
                </a:solidFill>
                <a:latin typeface="Arial Narrow" pitchFamily="34" charset="0"/>
              </a:rPr>
              <a:t>A</a:t>
            </a:r>
            <a:r>
              <a:rPr lang="en-US" dirty="0" smtClean="0">
                <a:solidFill>
                  <a:srgbClr val="FF0066"/>
                </a:solidFill>
                <a:latin typeface="Arial Narrow" pitchFamily="34" charset="0"/>
              </a:rPr>
              <a:t>re less likely to suffer from infectious illnesses and their symptoms (e.g., diarrhea, ear infections, respiratory tract infections, meningitis).</a:t>
            </a:r>
          </a:p>
          <a:p>
            <a:r>
              <a:rPr lang="en-US" dirty="0" smtClean="0">
                <a:solidFill>
                  <a:srgbClr val="FF0066"/>
                </a:solidFill>
                <a:latin typeface="Arial Narrow" pitchFamily="34" charset="0"/>
              </a:rPr>
              <a:t>Have a lower risk of the two most common inflammatory bowel diseases (</a:t>
            </a:r>
            <a:r>
              <a:rPr lang="en-US" dirty="0" err="1" smtClean="0">
                <a:solidFill>
                  <a:srgbClr val="FF0066"/>
                </a:solidFill>
                <a:latin typeface="Arial Narrow" pitchFamily="34" charset="0"/>
              </a:rPr>
              <a:t>Crohn’s</a:t>
            </a:r>
            <a:r>
              <a:rPr lang="en-US" dirty="0" smtClean="0">
                <a:solidFill>
                  <a:srgbClr val="FF0066"/>
                </a:solidFill>
                <a:latin typeface="Arial Narrow" pitchFamily="34" charset="0"/>
              </a:rPr>
              <a:t> disease, ulcerative colitis).</a:t>
            </a:r>
          </a:p>
          <a:p>
            <a:r>
              <a:rPr lang="en-US" dirty="0">
                <a:solidFill>
                  <a:srgbClr val="FF0066"/>
                </a:solidFill>
                <a:latin typeface="Arial Narrow" pitchFamily="34" charset="0"/>
              </a:rPr>
              <a:t>S</a:t>
            </a:r>
            <a:r>
              <a:rPr lang="en-US" dirty="0" smtClean="0">
                <a:solidFill>
                  <a:srgbClr val="FF0066"/>
                </a:solidFill>
                <a:latin typeface="Arial Narrow" pitchFamily="34" charset="0"/>
              </a:rPr>
              <a:t>uffer less often from some forms of cancer (e.g., Hodgkin’s disease, childhood leukemia).</a:t>
            </a:r>
          </a:p>
          <a:p>
            <a:r>
              <a:rPr lang="en-US" dirty="0" smtClean="0">
                <a:solidFill>
                  <a:srgbClr val="FF0066"/>
                </a:solidFill>
                <a:latin typeface="Arial Narrow" pitchFamily="34" charset="0"/>
              </a:rPr>
              <a:t> Have a lower risk of juvenile onset diabetes.</a:t>
            </a:r>
          </a:p>
          <a:p>
            <a:r>
              <a:rPr lang="en-US" dirty="0" smtClean="0">
                <a:solidFill>
                  <a:srgbClr val="FF0066"/>
                </a:solidFill>
                <a:latin typeface="Arial Narrow" pitchFamily="34" charset="0"/>
              </a:rPr>
              <a:t> Are significantly protected against asthma and eczema.</a:t>
            </a:r>
          </a:p>
          <a:p>
            <a:r>
              <a:rPr lang="en-US" dirty="0" smtClean="0">
                <a:solidFill>
                  <a:srgbClr val="FF0066"/>
                </a:solidFill>
                <a:latin typeface="Arial Narrow" pitchFamily="34" charset="0"/>
              </a:rPr>
              <a:t> May have a lower risk of obesity in childhood and in adolescence.</a:t>
            </a:r>
            <a:endParaRPr lang="en-US" dirty="0">
              <a:solidFill>
                <a:srgbClr val="FF0066"/>
              </a:solidFill>
              <a:latin typeface="Arial Narrow" pitchFamily="34" charset="0"/>
            </a:endParaRPr>
          </a:p>
        </p:txBody>
      </p:sp>
      <p:sp>
        <p:nvSpPr>
          <p:cNvPr id="4" name="Slide Number Placeholder 3"/>
          <p:cNvSpPr>
            <a:spLocks noGrp="1"/>
          </p:cNvSpPr>
          <p:nvPr>
            <p:ph type="sldNum" sz="quarter" idx="12"/>
          </p:nvPr>
        </p:nvSpPr>
        <p:spPr/>
        <p:txBody>
          <a:bodyPr/>
          <a:lstStyle/>
          <a:p>
            <a:fld id="{EA49B7F3-C5BC-42DF-84D2-211BEA422F1D}" type="slidenum">
              <a:rPr lang="en-US" smtClean="0"/>
              <a:pPr/>
              <a:t>11</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0"/>
            <a:ext cx="8686800" cy="68580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8" name="Content Placeholder 7"/>
          <p:cNvSpPr>
            <a:spLocks noGrp="1"/>
          </p:cNvSpPr>
          <p:nvPr>
            <p:ph sz="half" idx="1"/>
          </p:nvPr>
        </p:nvSpPr>
        <p:spPr/>
        <p:txBody>
          <a:bodyPr/>
          <a:lstStyle/>
          <a:p>
            <a:endParaRPr lang="en-US"/>
          </a:p>
        </p:txBody>
      </p:sp>
      <p:pic>
        <p:nvPicPr>
          <p:cNvPr id="2052" name="Picture 4" descr="E:\My Pictures\mc24.gif"/>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143002" y="152402"/>
            <a:ext cx="6705598" cy="6705598"/>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Slide Number Placeholder 5"/>
          <p:cNvSpPr>
            <a:spLocks noGrp="1"/>
          </p:cNvSpPr>
          <p:nvPr>
            <p:ph type="sldNum" sz="quarter" idx="12"/>
          </p:nvPr>
        </p:nvSpPr>
        <p:spPr/>
        <p:txBody>
          <a:bodyPr/>
          <a:lstStyle/>
          <a:p>
            <a:fld id="{EA49B7F3-C5BC-42DF-84D2-211BEA422F1D}" type="slidenum">
              <a:rPr lang="en-US" smtClean="0"/>
              <a:pPr/>
              <a:t>12</a:t>
            </a:fld>
            <a:endParaRPr lang="en-US"/>
          </a:p>
        </p:txBody>
      </p:sp>
      <p:pic>
        <p:nvPicPr>
          <p:cNvPr id="7" name="Picture 6"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68580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le 1"/>
          <p:cNvSpPr>
            <a:spLocks noGrp="1"/>
          </p:cNvSpPr>
          <p:nvPr>
            <p:ph type="title"/>
          </p:nvPr>
        </p:nvSpPr>
        <p:spPr>
          <a:xfrm>
            <a:off x="457200" y="274638"/>
            <a:ext cx="8229600" cy="715962"/>
          </a:xfrm>
        </p:spPr>
        <p:txBody>
          <a:bodyPr>
            <a:normAutofit fontScale="90000"/>
          </a:bodyPr>
          <a:lstStyle/>
          <a:p>
            <a:r>
              <a:rPr lang="en-US" sz="4000" b="1" dirty="0" smtClean="0">
                <a:solidFill>
                  <a:srgbClr val="FF0066"/>
                </a:solidFill>
              </a:rPr>
              <a:t>VARYING COMPOSITION OF BREAST MILK</a:t>
            </a:r>
            <a:r>
              <a:rPr lang="en-US" b="1" dirty="0" smtClean="0"/>
              <a:t/>
            </a:r>
            <a:br>
              <a:rPr lang="en-US" b="1" dirty="0" smtClean="0"/>
            </a:br>
            <a:endParaRPr lang="en-US" dirty="0"/>
          </a:p>
        </p:txBody>
      </p:sp>
      <p:sp>
        <p:nvSpPr>
          <p:cNvPr id="3" name="Content Placeholder 2"/>
          <p:cNvSpPr>
            <a:spLocks noGrp="1"/>
          </p:cNvSpPr>
          <p:nvPr>
            <p:ph idx="1"/>
          </p:nvPr>
        </p:nvSpPr>
        <p:spPr>
          <a:xfrm>
            <a:off x="0" y="838200"/>
            <a:ext cx="9144000" cy="6019800"/>
          </a:xfrm>
        </p:spPr>
        <p:txBody>
          <a:bodyPr>
            <a:normAutofit fontScale="77500" lnSpcReduction="20000"/>
          </a:bodyPr>
          <a:lstStyle/>
          <a:p>
            <a:pPr>
              <a:lnSpc>
                <a:spcPct val="120000"/>
              </a:lnSpc>
              <a:buClr>
                <a:srgbClr val="FF0066"/>
              </a:buClr>
              <a:buFont typeface="Wingdings" pitchFamily="2" charset="2"/>
              <a:buChar char="ü"/>
            </a:pPr>
            <a:r>
              <a:rPr lang="en-US" b="1" dirty="0" smtClean="0">
                <a:solidFill>
                  <a:srgbClr val="FF0066"/>
                </a:solidFill>
                <a:latin typeface="Arial Narrow" pitchFamily="34" charset="0"/>
              </a:rPr>
              <a:t>Colostrum – secreted during first three days after delivery</a:t>
            </a:r>
            <a:r>
              <a:rPr lang="en-US" dirty="0" smtClean="0">
                <a:solidFill>
                  <a:srgbClr val="FF0066"/>
                </a:solidFill>
                <a:latin typeface="Arial Narrow" pitchFamily="34" charset="0"/>
              </a:rPr>
              <a:t>. It is yellow, thick containing more antibodies and cells and high amount of vitamin A, D, E and K</a:t>
            </a:r>
          </a:p>
          <a:p>
            <a:pPr>
              <a:lnSpc>
                <a:spcPct val="120000"/>
              </a:lnSpc>
              <a:buClr>
                <a:srgbClr val="FF0066"/>
              </a:buClr>
              <a:buFont typeface="Wingdings" pitchFamily="2" charset="2"/>
              <a:buChar char="ü"/>
            </a:pPr>
            <a:r>
              <a:rPr lang="en-US" dirty="0" smtClean="0">
                <a:solidFill>
                  <a:srgbClr val="FF0066"/>
                </a:solidFill>
                <a:latin typeface="Arial Narrow" pitchFamily="34" charset="0"/>
              </a:rPr>
              <a:t> </a:t>
            </a:r>
            <a:r>
              <a:rPr lang="en-US" b="1" dirty="0" smtClean="0">
                <a:solidFill>
                  <a:srgbClr val="FF0066"/>
                </a:solidFill>
                <a:latin typeface="Arial Narrow" pitchFamily="34" charset="0"/>
              </a:rPr>
              <a:t>Transitional milk – milk secreted next two weeks. </a:t>
            </a:r>
            <a:r>
              <a:rPr lang="en-US" dirty="0" smtClean="0">
                <a:solidFill>
                  <a:srgbClr val="FF0066"/>
                </a:solidFill>
                <a:latin typeface="Arial Narrow" pitchFamily="34" charset="0"/>
              </a:rPr>
              <a:t>Proteins and immunoglobulin decrease and fat and sugar increase</a:t>
            </a:r>
          </a:p>
          <a:p>
            <a:pPr>
              <a:lnSpc>
                <a:spcPct val="120000"/>
              </a:lnSpc>
              <a:buClr>
                <a:srgbClr val="FF0066"/>
              </a:buClr>
              <a:buFont typeface="Wingdings" pitchFamily="2" charset="2"/>
              <a:buChar char="ü"/>
            </a:pPr>
            <a:r>
              <a:rPr lang="en-US" b="1" dirty="0" smtClean="0">
                <a:solidFill>
                  <a:srgbClr val="FF0066"/>
                </a:solidFill>
                <a:latin typeface="Arial Narrow" pitchFamily="34" charset="0"/>
              </a:rPr>
              <a:t>Mature milk – follows transitional milk. </a:t>
            </a:r>
            <a:r>
              <a:rPr lang="en-US" sz="3100" dirty="0" smtClean="0">
                <a:solidFill>
                  <a:srgbClr val="FF0066"/>
                </a:solidFill>
                <a:latin typeface="Arial Narrow" pitchFamily="34" charset="0"/>
              </a:rPr>
              <a:t>Contains all essential nutrients </a:t>
            </a:r>
            <a:r>
              <a:rPr lang="en-US" dirty="0" smtClean="0">
                <a:solidFill>
                  <a:srgbClr val="FF0066"/>
                </a:solidFill>
                <a:latin typeface="Arial Narrow" pitchFamily="34" charset="0"/>
              </a:rPr>
              <a:t>for baby growth</a:t>
            </a:r>
          </a:p>
          <a:p>
            <a:pPr>
              <a:lnSpc>
                <a:spcPct val="120000"/>
              </a:lnSpc>
              <a:buClr>
                <a:srgbClr val="FF0066"/>
              </a:buClr>
              <a:buFont typeface="Wingdings" pitchFamily="2" charset="2"/>
              <a:buChar char="ü"/>
            </a:pPr>
            <a:r>
              <a:rPr lang="en-US" b="1" dirty="0" smtClean="0">
                <a:solidFill>
                  <a:srgbClr val="FF0066"/>
                </a:solidFill>
                <a:latin typeface="Arial Narrow" pitchFamily="34" charset="0"/>
              </a:rPr>
              <a:t>Pre term milk – mother who delivers prematurely </a:t>
            </a:r>
            <a:r>
              <a:rPr lang="en-US" dirty="0" smtClean="0">
                <a:solidFill>
                  <a:srgbClr val="FF0066"/>
                </a:solidFill>
                <a:latin typeface="Arial Narrow" pitchFamily="34" charset="0"/>
              </a:rPr>
              <a:t>contains more protein, sodium, iron, immunoglobulin and calories, as they are needed to pre term babies.</a:t>
            </a:r>
          </a:p>
          <a:p>
            <a:pPr>
              <a:lnSpc>
                <a:spcPct val="120000"/>
              </a:lnSpc>
              <a:buClr>
                <a:srgbClr val="FF0066"/>
              </a:buClr>
              <a:buFont typeface="Wingdings" pitchFamily="2" charset="2"/>
              <a:buChar char="ü"/>
            </a:pPr>
            <a:r>
              <a:rPr lang="en-US" dirty="0" smtClean="0">
                <a:solidFill>
                  <a:srgbClr val="FF0066"/>
                </a:solidFill>
                <a:latin typeface="Arial Narrow" pitchFamily="34" charset="0"/>
              </a:rPr>
              <a:t> </a:t>
            </a:r>
            <a:r>
              <a:rPr lang="en-US" b="1" dirty="0" smtClean="0">
                <a:solidFill>
                  <a:srgbClr val="FF0066"/>
                </a:solidFill>
                <a:latin typeface="Arial Narrow" pitchFamily="34" charset="0"/>
              </a:rPr>
              <a:t>Fore milk – milk secreted at the start of feed. </a:t>
            </a:r>
            <a:r>
              <a:rPr lang="en-US" dirty="0" smtClean="0">
                <a:solidFill>
                  <a:srgbClr val="FF0066"/>
                </a:solidFill>
                <a:latin typeface="Arial Narrow" pitchFamily="34" charset="0"/>
              </a:rPr>
              <a:t>It is watery, rich in protein, sugar, vitamins and minerals.</a:t>
            </a:r>
          </a:p>
          <a:p>
            <a:pPr>
              <a:lnSpc>
                <a:spcPct val="120000"/>
              </a:lnSpc>
              <a:buClr>
                <a:srgbClr val="FF0066"/>
              </a:buClr>
              <a:buFont typeface="Wingdings" pitchFamily="2" charset="2"/>
              <a:buChar char="ü"/>
            </a:pPr>
            <a:r>
              <a:rPr lang="en-US" dirty="0" smtClean="0">
                <a:solidFill>
                  <a:srgbClr val="FF0066"/>
                </a:solidFill>
                <a:latin typeface="Arial Narrow" pitchFamily="34" charset="0"/>
              </a:rPr>
              <a:t> </a:t>
            </a:r>
            <a:r>
              <a:rPr lang="en-US" b="1" dirty="0" smtClean="0">
                <a:solidFill>
                  <a:srgbClr val="FF0066"/>
                </a:solidFill>
                <a:latin typeface="Arial Narrow" pitchFamily="34" charset="0"/>
              </a:rPr>
              <a:t>Hind milk – comes later towards end of feed. </a:t>
            </a:r>
            <a:r>
              <a:rPr lang="en-US" dirty="0" smtClean="0">
                <a:solidFill>
                  <a:srgbClr val="FF0066"/>
                </a:solidFill>
                <a:latin typeface="Arial Narrow" pitchFamily="34" charset="0"/>
              </a:rPr>
              <a:t>Provides fat and more calories.</a:t>
            </a:r>
          </a:p>
        </p:txBody>
      </p:sp>
      <p:sp>
        <p:nvSpPr>
          <p:cNvPr id="4" name="Slide Number Placeholder 3"/>
          <p:cNvSpPr>
            <a:spLocks noGrp="1"/>
          </p:cNvSpPr>
          <p:nvPr>
            <p:ph type="sldNum" sz="quarter" idx="12"/>
          </p:nvPr>
        </p:nvSpPr>
        <p:spPr/>
        <p:txBody>
          <a:bodyPr/>
          <a:lstStyle/>
          <a:p>
            <a:fld id="{EA49B7F3-C5BC-42DF-84D2-211BEA422F1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latin typeface="Arial Narrow" pitchFamily="34" charset="0"/>
              </a:rPr>
              <a:t>COLOSTRUM</a:t>
            </a:r>
            <a:endParaRPr lang="en-US" dirty="0">
              <a:latin typeface="Arial Narrow" pitchFamily="34" charset="0"/>
            </a:endParaRPr>
          </a:p>
        </p:txBody>
      </p:sp>
      <p:sp>
        <p:nvSpPr>
          <p:cNvPr id="3" name="Content Placeholder 2"/>
          <p:cNvSpPr>
            <a:spLocks noGrp="1"/>
          </p:cNvSpPr>
          <p:nvPr>
            <p:ph idx="1"/>
          </p:nvPr>
        </p:nvSpPr>
        <p:spPr>
          <a:xfrm>
            <a:off x="304800" y="914400"/>
            <a:ext cx="8610600" cy="5638800"/>
          </a:xfrm>
        </p:spPr>
        <p:txBody>
          <a:bodyPr>
            <a:noAutofit/>
          </a:bodyPr>
          <a:lstStyle/>
          <a:p>
            <a:pPr>
              <a:lnSpc>
                <a:spcPct val="120000"/>
              </a:lnSpc>
            </a:pPr>
            <a:r>
              <a:rPr lang="en-US" sz="2400" dirty="0" smtClean="0">
                <a:solidFill>
                  <a:srgbClr val="FF0000"/>
                </a:solidFill>
                <a:latin typeface="Arial Narrow" pitchFamily="34" charset="0"/>
              </a:rPr>
              <a:t>The Colostrum is one of the best things that a mother can give to the baby.</a:t>
            </a:r>
          </a:p>
          <a:p>
            <a:pPr>
              <a:lnSpc>
                <a:spcPct val="120000"/>
              </a:lnSpc>
            </a:pPr>
            <a:r>
              <a:rPr lang="en-US" sz="2400" dirty="0" smtClean="0">
                <a:solidFill>
                  <a:srgbClr val="FF0000"/>
                </a:solidFill>
                <a:latin typeface="Arial Narrow" pitchFamily="34" charset="0"/>
              </a:rPr>
              <a:t>It is the watery - yellowish fluid that comes in first 3 days from the mammary glands. </a:t>
            </a:r>
          </a:p>
          <a:p>
            <a:pPr>
              <a:lnSpc>
                <a:spcPct val="120000"/>
              </a:lnSpc>
            </a:pPr>
            <a:r>
              <a:rPr lang="en-US" sz="2400" dirty="0" smtClean="0">
                <a:solidFill>
                  <a:srgbClr val="FF0000"/>
                </a:solidFill>
                <a:latin typeface="Arial Narrow" pitchFamily="34" charset="0"/>
              </a:rPr>
              <a:t>It is rich in protein. It contains immunoglobulin's (</a:t>
            </a:r>
            <a:r>
              <a:rPr lang="en-US" sz="2400" dirty="0" err="1" smtClean="0">
                <a:solidFill>
                  <a:srgbClr val="FF0000"/>
                </a:solidFill>
                <a:latin typeface="Arial Narrow" pitchFamily="34" charset="0"/>
              </a:rPr>
              <a:t>IgG</a:t>
            </a:r>
            <a:r>
              <a:rPr lang="en-US" sz="2400" dirty="0" smtClean="0">
                <a:solidFill>
                  <a:srgbClr val="FF0000"/>
                </a:solidFill>
                <a:latin typeface="Arial Narrow" pitchFamily="34" charset="0"/>
              </a:rPr>
              <a:t>, </a:t>
            </a:r>
            <a:r>
              <a:rPr lang="en-US" sz="2400" dirty="0" err="1" smtClean="0">
                <a:solidFill>
                  <a:srgbClr val="FF0000"/>
                </a:solidFill>
                <a:latin typeface="Arial Narrow" pitchFamily="34" charset="0"/>
              </a:rPr>
              <a:t>IgA</a:t>
            </a:r>
            <a:r>
              <a:rPr lang="en-US" sz="2400" dirty="0" smtClean="0">
                <a:solidFill>
                  <a:srgbClr val="FF0000"/>
                </a:solidFill>
                <a:latin typeface="Arial Narrow" pitchFamily="34" charset="0"/>
              </a:rPr>
              <a:t>), which confers immunity to certain infections (Polio, measles, influenza etc) during first few months of life. So, Colostrum is considered as the first immunization to the infant.</a:t>
            </a:r>
          </a:p>
          <a:p>
            <a:pPr>
              <a:lnSpc>
                <a:spcPct val="120000"/>
              </a:lnSpc>
            </a:pPr>
            <a:r>
              <a:rPr lang="en-US" sz="2400" dirty="0" smtClean="0">
                <a:solidFill>
                  <a:srgbClr val="FF0000"/>
                </a:solidFill>
                <a:latin typeface="Arial Narrow" pitchFamily="34" charset="0"/>
              </a:rPr>
              <a:t>Enzymes like </a:t>
            </a:r>
            <a:r>
              <a:rPr lang="en-US" sz="2400" dirty="0" err="1" smtClean="0">
                <a:solidFill>
                  <a:srgbClr val="FF0000"/>
                </a:solidFill>
                <a:latin typeface="Arial Narrow" pitchFamily="34" charset="0"/>
              </a:rPr>
              <a:t>lysozyme</a:t>
            </a:r>
            <a:r>
              <a:rPr lang="en-US" sz="2400" dirty="0" smtClean="0">
                <a:solidFill>
                  <a:srgbClr val="FF0000"/>
                </a:solidFill>
                <a:latin typeface="Arial Narrow" pitchFamily="34" charset="0"/>
              </a:rPr>
              <a:t>, </a:t>
            </a:r>
            <a:r>
              <a:rPr lang="en-US" sz="2400" dirty="0" err="1" smtClean="0">
                <a:solidFill>
                  <a:srgbClr val="FF0000"/>
                </a:solidFill>
                <a:latin typeface="Arial Narrow" pitchFamily="34" charset="0"/>
              </a:rPr>
              <a:t>peroxidase</a:t>
            </a:r>
            <a:r>
              <a:rPr lang="en-US" sz="2400" dirty="0" smtClean="0">
                <a:solidFill>
                  <a:srgbClr val="FF0000"/>
                </a:solidFill>
                <a:latin typeface="Arial Narrow" pitchFamily="34" charset="0"/>
              </a:rPr>
              <a:t> and </a:t>
            </a:r>
            <a:r>
              <a:rPr lang="en-US" sz="2400" dirty="0" err="1" smtClean="0">
                <a:solidFill>
                  <a:srgbClr val="FF0000"/>
                </a:solidFill>
                <a:latin typeface="Arial Narrow" pitchFamily="34" charset="0"/>
              </a:rPr>
              <a:t>xanthine</a:t>
            </a:r>
            <a:r>
              <a:rPr lang="en-US" sz="2400" dirty="0" smtClean="0">
                <a:solidFill>
                  <a:srgbClr val="FF0000"/>
                </a:solidFill>
                <a:latin typeface="Arial Narrow" pitchFamily="34" charset="0"/>
              </a:rPr>
              <a:t> </a:t>
            </a:r>
            <a:r>
              <a:rPr lang="en-US" sz="2400" dirty="0" err="1" smtClean="0">
                <a:solidFill>
                  <a:srgbClr val="FF0000"/>
                </a:solidFill>
                <a:latin typeface="Arial Narrow" pitchFamily="34" charset="0"/>
              </a:rPr>
              <a:t>oxidase</a:t>
            </a:r>
            <a:r>
              <a:rPr lang="en-US" sz="2400" dirty="0" smtClean="0">
                <a:solidFill>
                  <a:srgbClr val="FF0000"/>
                </a:solidFill>
                <a:latin typeface="Arial Narrow" pitchFamily="34" charset="0"/>
              </a:rPr>
              <a:t> that promote cell maturation are found in </a:t>
            </a:r>
            <a:r>
              <a:rPr lang="en-US" sz="2400" dirty="0" err="1" smtClean="0">
                <a:solidFill>
                  <a:srgbClr val="FF0000"/>
                </a:solidFill>
                <a:latin typeface="Arial Narrow" pitchFamily="34" charset="0"/>
              </a:rPr>
              <a:t>colostrum</a:t>
            </a:r>
            <a:r>
              <a:rPr lang="en-US" sz="2400" dirty="0" smtClean="0">
                <a:solidFill>
                  <a:srgbClr val="FF0000"/>
                </a:solidFill>
                <a:latin typeface="Arial Narrow" pitchFamily="34" charset="0"/>
              </a:rPr>
              <a:t>. </a:t>
            </a:r>
          </a:p>
          <a:p>
            <a:pPr>
              <a:lnSpc>
                <a:spcPct val="120000"/>
              </a:lnSpc>
            </a:pPr>
            <a:r>
              <a:rPr lang="en-US" sz="2400" dirty="0" smtClean="0">
                <a:solidFill>
                  <a:srgbClr val="FF0000"/>
                </a:solidFill>
                <a:latin typeface="Arial Narrow" pitchFamily="34" charset="0"/>
              </a:rPr>
              <a:t>Colostrum is rich in leucocytes that fight against viruses and bacteria that cause disease.</a:t>
            </a:r>
          </a:p>
          <a:p>
            <a:pPr>
              <a:lnSpc>
                <a:spcPct val="120000"/>
              </a:lnSpc>
            </a:pPr>
            <a:endParaRPr lang="en-US" sz="900"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14</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048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latin typeface="Arial Narrow" pitchFamily="34" charset="0"/>
              </a:rPr>
              <a:t>BREAST MILK</a:t>
            </a:r>
            <a:endParaRPr lang="en-US" dirty="0">
              <a:latin typeface="Arial Narrow" pitchFamily="34" charset="0"/>
            </a:endParaRPr>
          </a:p>
        </p:txBody>
      </p:sp>
      <p:sp>
        <p:nvSpPr>
          <p:cNvPr id="3" name="Content Placeholder 2"/>
          <p:cNvSpPr>
            <a:spLocks noGrp="1"/>
          </p:cNvSpPr>
          <p:nvPr>
            <p:ph idx="1"/>
          </p:nvPr>
        </p:nvSpPr>
        <p:spPr>
          <a:xfrm>
            <a:off x="381000" y="3581400"/>
            <a:ext cx="8229600" cy="2971800"/>
          </a:xfrm>
        </p:spPr>
        <p:txBody>
          <a:bodyPr>
            <a:normAutofit fontScale="77500" lnSpcReduction="20000"/>
          </a:bodyPr>
          <a:lstStyle/>
          <a:p>
            <a:pPr>
              <a:lnSpc>
                <a:spcPct val="170000"/>
              </a:lnSpc>
              <a:buClr>
                <a:srgbClr val="FF0066"/>
              </a:buClr>
            </a:pPr>
            <a:r>
              <a:rPr lang="en-US" sz="3800" b="1" dirty="0" smtClean="0">
                <a:solidFill>
                  <a:srgbClr val="FF0066"/>
                </a:solidFill>
                <a:latin typeface="Arial Narrow" pitchFamily="34" charset="0"/>
              </a:rPr>
              <a:t>600 ml/day of human milk is enough to meet the nutritional requirement up to first 6 months</a:t>
            </a:r>
          </a:p>
          <a:p>
            <a:pPr>
              <a:lnSpc>
                <a:spcPct val="170000"/>
              </a:lnSpc>
              <a:buClr>
                <a:srgbClr val="FF0066"/>
              </a:buClr>
            </a:pPr>
            <a:r>
              <a:rPr lang="en-US" sz="3800" b="1" dirty="0" smtClean="0">
                <a:solidFill>
                  <a:srgbClr val="FF0066"/>
                </a:solidFill>
                <a:latin typeface="Arial Narrow" pitchFamily="34" charset="0"/>
              </a:rPr>
              <a:t>Beyond 6 months, the mother’s milk alone is not enough to meet the nutritional requirement</a:t>
            </a:r>
            <a:endParaRPr lang="en-US" dirty="0">
              <a:solidFill>
                <a:srgbClr val="FF0066"/>
              </a:solidFill>
              <a:latin typeface="Arial Narrow" pitchFamily="34" charset="0"/>
            </a:endParaRPr>
          </a:p>
        </p:txBody>
      </p:sp>
      <p:pic>
        <p:nvPicPr>
          <p:cNvPr id="9218" name="Picture 2" descr="E:\Downloads\lactation\fun17.gif"/>
          <p:cNvPicPr>
            <a:picLocks noChangeAspect="1" noChangeArrowheads="1" noCrop="1"/>
          </p:cNvPicPr>
          <p:nvPr/>
        </p:nvPicPr>
        <p:blipFill>
          <a:blip r:embed="rId2"/>
          <a:srcRect/>
          <a:stretch>
            <a:fillRect/>
          </a:stretch>
        </p:blipFill>
        <p:spPr bwMode="auto">
          <a:xfrm>
            <a:off x="7696200" y="3962400"/>
            <a:ext cx="1447800" cy="1447800"/>
          </a:xfrm>
          <a:prstGeom prst="rect">
            <a:avLst/>
          </a:prstGeom>
          <a:noFill/>
        </p:spPr>
      </p:pic>
      <p:graphicFrame>
        <p:nvGraphicFramePr>
          <p:cNvPr id="5" name="Table 4"/>
          <p:cNvGraphicFramePr>
            <a:graphicFrameLocks noGrp="1"/>
          </p:cNvGraphicFramePr>
          <p:nvPr/>
        </p:nvGraphicFramePr>
        <p:xfrm>
          <a:off x="381000" y="1219200"/>
          <a:ext cx="8382000" cy="2545080"/>
        </p:xfrm>
        <a:graphic>
          <a:graphicData uri="http://schemas.openxmlformats.org/drawingml/2006/table">
            <a:tbl>
              <a:tblPr firstRow="1" bandRow="1">
                <a:tableStyleId>{21E4AEA4-8DFA-4A89-87EB-49C32662AFE0}</a:tableStyleId>
              </a:tblPr>
              <a:tblGrid>
                <a:gridCol w="1676400"/>
                <a:gridCol w="1466850"/>
                <a:gridCol w="1362075"/>
                <a:gridCol w="2200275"/>
                <a:gridCol w="1676400"/>
              </a:tblGrid>
              <a:tr h="635000">
                <a:tc>
                  <a:txBody>
                    <a:bodyPr/>
                    <a:lstStyle/>
                    <a:p>
                      <a:endParaRPr lang="en-US" dirty="0"/>
                    </a:p>
                  </a:txBody>
                  <a:tcPr/>
                </a:tc>
                <a:tc>
                  <a:txBody>
                    <a:bodyPr/>
                    <a:lstStyle/>
                    <a:p>
                      <a:r>
                        <a:rPr lang="en-US" dirty="0" err="1" smtClean="0"/>
                        <a:t>Protiens</a:t>
                      </a:r>
                      <a:endParaRPr lang="en-US" dirty="0"/>
                    </a:p>
                  </a:txBody>
                  <a:tcPr/>
                </a:tc>
                <a:tc>
                  <a:txBody>
                    <a:bodyPr/>
                    <a:lstStyle/>
                    <a:p>
                      <a:r>
                        <a:rPr lang="en-US" dirty="0" smtClean="0"/>
                        <a:t>Fat</a:t>
                      </a:r>
                      <a:endParaRPr lang="en-US" dirty="0"/>
                    </a:p>
                  </a:txBody>
                  <a:tcPr/>
                </a:tc>
                <a:tc>
                  <a:txBody>
                    <a:bodyPr/>
                    <a:lstStyle/>
                    <a:p>
                      <a:r>
                        <a:rPr lang="en-US" dirty="0" smtClean="0"/>
                        <a:t>Carbohydrates</a:t>
                      </a:r>
                      <a:endParaRPr lang="en-US" dirty="0"/>
                    </a:p>
                  </a:txBody>
                  <a:tcPr/>
                </a:tc>
                <a:tc>
                  <a:txBody>
                    <a:bodyPr/>
                    <a:lstStyle/>
                    <a:p>
                      <a:r>
                        <a:rPr lang="en-US" dirty="0" smtClean="0"/>
                        <a:t>Water</a:t>
                      </a:r>
                      <a:endParaRPr lang="en-US" dirty="0"/>
                    </a:p>
                  </a:txBody>
                  <a:tcPr/>
                </a:tc>
              </a:tr>
              <a:tr h="635000">
                <a:tc>
                  <a:txBody>
                    <a:bodyPr/>
                    <a:lstStyle/>
                    <a:p>
                      <a:r>
                        <a:rPr lang="en-US" dirty="0" smtClean="0"/>
                        <a:t>Colostrum</a:t>
                      </a:r>
                      <a:endParaRPr lang="en-US" dirty="0">
                        <a:solidFill>
                          <a:schemeClr val="bg1"/>
                        </a:solidFill>
                      </a:endParaRPr>
                    </a:p>
                  </a:txBody>
                  <a:tcPr/>
                </a:tc>
                <a:tc>
                  <a:txBody>
                    <a:bodyPr/>
                    <a:lstStyle/>
                    <a:p>
                      <a:r>
                        <a:rPr lang="en-US" dirty="0" smtClean="0"/>
                        <a:t>8.6%</a:t>
                      </a:r>
                      <a:endParaRPr lang="en-US" dirty="0">
                        <a:solidFill>
                          <a:schemeClr val="bg1"/>
                        </a:solidFill>
                      </a:endParaRPr>
                    </a:p>
                  </a:txBody>
                  <a:tcPr/>
                </a:tc>
                <a:tc>
                  <a:txBody>
                    <a:bodyPr/>
                    <a:lstStyle/>
                    <a:p>
                      <a:r>
                        <a:rPr lang="en-US" dirty="0" smtClean="0"/>
                        <a:t>2.3%</a:t>
                      </a:r>
                      <a:endParaRPr lang="en-US" dirty="0">
                        <a:solidFill>
                          <a:schemeClr val="bg1"/>
                        </a:solidFill>
                      </a:endParaRPr>
                    </a:p>
                  </a:txBody>
                  <a:tcPr/>
                </a:tc>
                <a:tc>
                  <a:txBody>
                    <a:bodyPr/>
                    <a:lstStyle/>
                    <a:p>
                      <a:r>
                        <a:rPr lang="en-US" dirty="0" smtClean="0"/>
                        <a:t>3.2%</a:t>
                      </a:r>
                      <a:endParaRPr lang="en-US" dirty="0">
                        <a:solidFill>
                          <a:schemeClr val="bg1"/>
                        </a:solidFill>
                      </a:endParaRPr>
                    </a:p>
                  </a:txBody>
                  <a:tcPr/>
                </a:tc>
                <a:tc>
                  <a:txBody>
                    <a:bodyPr/>
                    <a:lstStyle/>
                    <a:p>
                      <a:r>
                        <a:rPr lang="en-US" dirty="0" smtClean="0"/>
                        <a:t>86%</a:t>
                      </a:r>
                      <a:endParaRPr lang="en-US" dirty="0">
                        <a:solidFill>
                          <a:schemeClr val="bg1"/>
                        </a:solidFill>
                      </a:endParaRPr>
                    </a:p>
                  </a:txBody>
                  <a:tcPr/>
                </a:tc>
              </a:tr>
              <a:tr h="635000">
                <a:tc>
                  <a:txBody>
                    <a:bodyPr/>
                    <a:lstStyle/>
                    <a:p>
                      <a:r>
                        <a:rPr lang="en-US" dirty="0" err="1" smtClean="0"/>
                        <a:t>B.Milk</a:t>
                      </a:r>
                      <a:endParaRPr lang="en-US" dirty="0">
                        <a:solidFill>
                          <a:schemeClr val="bg1"/>
                        </a:solidFill>
                      </a:endParaRPr>
                    </a:p>
                  </a:txBody>
                  <a:tcPr/>
                </a:tc>
                <a:tc>
                  <a:txBody>
                    <a:bodyPr/>
                    <a:lstStyle/>
                    <a:p>
                      <a:r>
                        <a:rPr lang="en-US" dirty="0" smtClean="0"/>
                        <a:t>1.2%</a:t>
                      </a:r>
                      <a:endParaRPr lang="en-US" dirty="0">
                        <a:solidFill>
                          <a:schemeClr val="bg1"/>
                        </a:solidFill>
                      </a:endParaRPr>
                    </a:p>
                  </a:txBody>
                  <a:tcPr/>
                </a:tc>
                <a:tc>
                  <a:txBody>
                    <a:bodyPr/>
                    <a:lstStyle/>
                    <a:p>
                      <a:r>
                        <a:rPr lang="en-US" dirty="0" smtClean="0"/>
                        <a:t>3.2%</a:t>
                      </a:r>
                      <a:endParaRPr lang="en-US" dirty="0">
                        <a:solidFill>
                          <a:schemeClr val="bg1"/>
                        </a:solidFill>
                      </a:endParaRPr>
                    </a:p>
                  </a:txBody>
                  <a:tcPr/>
                </a:tc>
                <a:tc>
                  <a:txBody>
                    <a:bodyPr/>
                    <a:lstStyle/>
                    <a:p>
                      <a:r>
                        <a:rPr lang="en-US" dirty="0" smtClean="0"/>
                        <a:t>7.5%</a:t>
                      </a:r>
                      <a:endParaRPr lang="en-US" dirty="0">
                        <a:solidFill>
                          <a:schemeClr val="bg1"/>
                        </a:solidFill>
                      </a:endParaRPr>
                    </a:p>
                  </a:txBody>
                  <a:tcPr/>
                </a:tc>
                <a:tc>
                  <a:txBody>
                    <a:bodyPr/>
                    <a:lstStyle/>
                    <a:p>
                      <a:r>
                        <a:rPr lang="en-US" dirty="0" smtClean="0"/>
                        <a:t>87%</a:t>
                      </a:r>
                    </a:p>
                    <a:p>
                      <a:endParaRPr lang="en-US" dirty="0" smtClean="0">
                        <a:solidFill>
                          <a:schemeClr val="bg1"/>
                        </a:solidFill>
                      </a:endParaRPr>
                    </a:p>
                  </a:txBody>
                  <a:tcPr/>
                </a:tc>
              </a:tr>
              <a:tr h="635000">
                <a:tc>
                  <a:txBody>
                    <a:bodyPr/>
                    <a:lstStyle/>
                    <a:p>
                      <a:r>
                        <a:rPr lang="en-US" dirty="0" smtClean="0">
                          <a:solidFill>
                            <a:schemeClr val="tx1"/>
                          </a:solidFill>
                        </a:rPr>
                        <a:t>Cow’s Milk</a:t>
                      </a:r>
                      <a:endParaRPr lang="en-US" dirty="0">
                        <a:solidFill>
                          <a:schemeClr val="tx1"/>
                        </a:solidFill>
                      </a:endParaRP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3.5</a:t>
                      </a:r>
                      <a:endParaRPr lang="en-US" dirty="0">
                        <a:solidFill>
                          <a:schemeClr val="tx1"/>
                        </a:solidFill>
                      </a:endParaRPr>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88%</a:t>
                      </a:r>
                      <a:endParaRPr lang="en-US" dirty="0">
                        <a:solidFill>
                          <a:schemeClr val="tx1"/>
                        </a:solidFill>
                      </a:endParaRPr>
                    </a:p>
                  </a:txBody>
                  <a:tcPr/>
                </a:tc>
              </a:tr>
            </a:tbl>
          </a:graphicData>
        </a:graphic>
      </p:graphicFrame>
      <p:sp>
        <p:nvSpPr>
          <p:cNvPr id="6" name="Slide Number Placeholder 5"/>
          <p:cNvSpPr>
            <a:spLocks noGrp="1"/>
          </p:cNvSpPr>
          <p:nvPr>
            <p:ph type="sldNum" sz="quarter" idx="12"/>
          </p:nvPr>
        </p:nvSpPr>
        <p:spPr/>
        <p:txBody>
          <a:bodyPr/>
          <a:lstStyle/>
          <a:p>
            <a:fld id="{EA49B7F3-C5BC-42DF-84D2-211BEA422F1D}" type="slidenum">
              <a:rPr lang="en-US" smtClean="0"/>
              <a:pPr/>
              <a:t>15</a:t>
            </a:fld>
            <a:endParaRPr lang="en-US"/>
          </a:p>
        </p:txBody>
      </p:sp>
      <p:pic>
        <p:nvPicPr>
          <p:cNvPr id="7" name="Picture 6"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a:xfrm>
            <a:off x="0" y="381000"/>
            <a:ext cx="8229600" cy="1143000"/>
          </a:xfrm>
        </p:spPr>
        <p:txBody>
          <a:bodyPr>
            <a:normAutofit fontScale="90000"/>
          </a:bodyPr>
          <a:lstStyle/>
          <a:p>
            <a:r>
              <a:rPr lang="en-US" b="1" dirty="0" smtClean="0">
                <a:solidFill>
                  <a:srgbClr val="FF0000"/>
                </a:solidFill>
                <a:latin typeface="Arial Narrow" pitchFamily="34" charset="0"/>
              </a:rPr>
              <a:t>FEEDING POSITIONS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smtClean="0">
                <a:solidFill>
                  <a:srgbClr val="FF0000"/>
                </a:solidFill>
                <a:latin typeface="Arial Narrow" pitchFamily="34" charset="0"/>
              </a:rPr>
              <a:t>Feeding can be done in any position in which mother and baby are comfortable. </a:t>
            </a:r>
          </a:p>
          <a:p>
            <a:pPr>
              <a:lnSpc>
                <a:spcPct val="150000"/>
              </a:lnSpc>
            </a:pPr>
            <a:r>
              <a:rPr lang="en-US" dirty="0" smtClean="0">
                <a:solidFill>
                  <a:srgbClr val="FF0000"/>
                </a:solidFill>
                <a:latin typeface="Arial Narrow" pitchFamily="34" charset="0"/>
              </a:rPr>
              <a:t>The child should be attached properly to the breast so as to insert whole nipple and most of areola in her/his mouth.</a:t>
            </a:r>
          </a:p>
          <a:p>
            <a:pPr>
              <a:lnSpc>
                <a:spcPct val="150000"/>
              </a:lnSpc>
            </a:pPr>
            <a:r>
              <a:rPr lang="en-US" dirty="0" smtClean="0">
                <a:solidFill>
                  <a:srgbClr val="FF0000"/>
                </a:solidFill>
                <a:latin typeface="Arial Narrow" pitchFamily="34" charset="0"/>
              </a:rPr>
              <a:t> The head and body should be in one line and supported and child should be held close to breast.</a:t>
            </a:r>
          </a:p>
        </p:txBody>
      </p:sp>
      <p:pic>
        <p:nvPicPr>
          <p:cNvPr id="10242" name="Picture 2" descr="E:\Downloads\lactation\katze062.gif"/>
          <p:cNvPicPr>
            <a:picLocks noChangeAspect="1" noChangeArrowheads="1" noCrop="1"/>
          </p:cNvPicPr>
          <p:nvPr/>
        </p:nvPicPr>
        <p:blipFill>
          <a:blip r:embed="rId2"/>
          <a:srcRect/>
          <a:stretch>
            <a:fillRect/>
          </a:stretch>
        </p:blipFill>
        <p:spPr bwMode="auto">
          <a:xfrm>
            <a:off x="7878041" y="5562600"/>
            <a:ext cx="1265959" cy="1295400"/>
          </a:xfrm>
          <a:prstGeom prst="rect">
            <a:avLst/>
          </a:prstGeom>
          <a:noFill/>
        </p:spPr>
      </p:pic>
      <p:sp>
        <p:nvSpPr>
          <p:cNvPr id="5" name="Slide Number Placeholder 4"/>
          <p:cNvSpPr>
            <a:spLocks noGrp="1"/>
          </p:cNvSpPr>
          <p:nvPr>
            <p:ph type="sldNum" sz="quarter" idx="12"/>
          </p:nvPr>
        </p:nvSpPr>
        <p:spPr/>
        <p:txBody>
          <a:bodyPr/>
          <a:lstStyle/>
          <a:p>
            <a:fld id="{EA49B7F3-C5BC-42DF-84D2-211BEA422F1D}" type="slidenum">
              <a:rPr lang="en-US" smtClean="0"/>
              <a:pPr/>
              <a:t>16</a:t>
            </a:fld>
            <a:endParaRPr lang="en-US"/>
          </a:p>
        </p:txBody>
      </p:sp>
      <p:pic>
        <p:nvPicPr>
          <p:cNvPr id="6" name="Picture 5"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lstStyle/>
          <a:p>
            <a:endParaRPr lang="en-US"/>
          </a:p>
        </p:txBody>
      </p:sp>
      <p:pic>
        <p:nvPicPr>
          <p:cNvPr id="4" name="Injoy_Breast-feed-HI.asf">
            <a:hlinkClick r:id="" action="ppaction://media"/>
          </p:cNvPr>
          <p:cNvPicPr>
            <a:picLocks noGrp="1" noRot="1" noChangeAspect="1"/>
          </p:cNvPicPr>
          <p:nvPr>
            <p:ph idx="1"/>
            <a:videoFile r:link="rId1"/>
          </p:nvPr>
        </p:nvPicPr>
        <p:blipFill>
          <a:blip r:embed="rId3"/>
          <a:stretch>
            <a:fillRect/>
          </a:stretch>
        </p:blipFill>
        <p:spPr>
          <a:xfrm>
            <a:off x="762000" y="685800"/>
            <a:ext cx="7359650" cy="5519737"/>
          </a:xfrm>
          <a:prstGeom prst="rect">
            <a:avLst/>
          </a:prstGeom>
        </p:spPr>
      </p:pic>
      <p:sp>
        <p:nvSpPr>
          <p:cNvPr id="5" name="Slide Number Placeholder 4"/>
          <p:cNvSpPr>
            <a:spLocks noGrp="1"/>
          </p:cNvSpPr>
          <p:nvPr>
            <p:ph type="sldNum" sz="quarter" idx="12"/>
          </p:nvPr>
        </p:nvSpPr>
        <p:spPr/>
        <p:txBody>
          <a:bodyPr/>
          <a:lstStyle/>
          <a:p>
            <a:fld id="{EA49B7F3-C5BC-42DF-84D2-211BEA422F1D}" type="slidenum">
              <a:rPr lang="en-US" smtClean="0"/>
              <a:pPr/>
              <a:t>17</a:t>
            </a:fld>
            <a:endParaRPr lang="en-US"/>
          </a:p>
        </p:txBody>
      </p:sp>
      <p:pic>
        <p:nvPicPr>
          <p:cNvPr id="6" name="Picture 5" descr="llllogo.gif"/>
          <p:cNvPicPr>
            <a:picLocks noChangeAspect="1"/>
          </p:cNvPicPr>
          <p:nvPr/>
        </p:nvPicPr>
        <p:blipFill>
          <a:blip r:embed="rId4">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8600" y="304800"/>
            <a:ext cx="8686800" cy="62484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a:xfrm>
            <a:off x="304800" y="3124200"/>
            <a:ext cx="8534400" cy="457200"/>
          </a:xfrm>
        </p:spPr>
        <p:txBody>
          <a:bodyPr>
            <a:normAutofit fontScale="90000"/>
          </a:bodyPr>
          <a:lstStyle/>
          <a:p>
            <a:pPr algn="l"/>
            <a:r>
              <a:rPr lang="en-US" sz="3600" dirty="0" smtClean="0">
                <a:solidFill>
                  <a:srgbClr val="FF0000"/>
                </a:solidFill>
              </a:rPr>
              <a:t>Cradle hold      </a:t>
            </a:r>
            <a:r>
              <a:rPr lang="en-US" sz="3600" dirty="0" smtClean="0">
                <a:solidFill>
                  <a:srgbClr val="FF0000"/>
                </a:solidFill>
              </a:rPr>
              <a:t>cross cradle </a:t>
            </a:r>
            <a:r>
              <a:rPr lang="en-US" sz="3600" dirty="0" smtClean="0">
                <a:solidFill>
                  <a:srgbClr val="FF0000"/>
                </a:solidFill>
              </a:rPr>
              <a:t>hold        Football hold</a:t>
            </a:r>
            <a:endParaRPr lang="en-US" sz="3600" dirty="0">
              <a:solidFill>
                <a:srgbClr val="FF0000"/>
              </a:solidFill>
            </a:endParaRPr>
          </a:p>
        </p:txBody>
      </p:sp>
      <p:pic>
        <p:nvPicPr>
          <p:cNvPr id="1030" name="Picture 6" descr="E:\My Pictures\embryolo\fl22_cradlehold.jpg"/>
          <p:cNvPicPr>
            <a:picLocks noGrp="1" noChangeAspect="1" noChangeArrowheads="1"/>
          </p:cNvPicPr>
          <p:nvPr>
            <p:ph idx="1"/>
          </p:nvPr>
        </p:nvPicPr>
        <p:blipFill>
          <a:blip r:embed="rId2">
            <a:duotone>
              <a:schemeClr val="accent2">
                <a:shade val="45000"/>
                <a:satMod val="135000"/>
              </a:schemeClr>
              <a:prstClr val="white"/>
            </a:duotone>
          </a:blip>
          <a:srcRect/>
          <a:stretch>
            <a:fillRect/>
          </a:stretch>
        </p:blipFill>
        <p:spPr bwMode="auto">
          <a:xfrm>
            <a:off x="685800" y="533400"/>
            <a:ext cx="1943100" cy="2438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31" name="Picture 7" descr="E:\My Pictures\embryolo\fl22_crosscradle.jpg"/>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2895600" y="533400"/>
            <a:ext cx="2743200" cy="2514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32" name="Picture 8" descr="E:\My Pictures\embryolo\fl22_footballhold.jpg"/>
          <p:cNvPicPr>
            <a:picLocks noChangeAspect="1" noChangeArrowheads="1"/>
          </p:cNvPicPr>
          <p:nvPr/>
        </p:nvPicPr>
        <p:blipFill>
          <a:blip r:embed="rId4">
            <a:duotone>
              <a:schemeClr val="accent2">
                <a:shade val="45000"/>
                <a:satMod val="135000"/>
              </a:schemeClr>
              <a:prstClr val="white"/>
            </a:duotone>
          </a:blip>
          <a:srcRect/>
          <a:stretch>
            <a:fillRect/>
          </a:stretch>
        </p:blipFill>
        <p:spPr bwMode="auto">
          <a:xfrm>
            <a:off x="6019800" y="533400"/>
            <a:ext cx="2514600" cy="2514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33" name="Picture 9" descr="E:\My Pictures\embryolo\fl22_sidelyinghold.jpg"/>
          <p:cNvPicPr>
            <a:picLocks noChangeAspect="1" noChangeArrowheads="1"/>
          </p:cNvPicPr>
          <p:nvPr/>
        </p:nvPicPr>
        <p:blipFill>
          <a:blip r:embed="rId5">
            <a:duotone>
              <a:schemeClr val="accent2">
                <a:shade val="45000"/>
                <a:satMod val="135000"/>
              </a:schemeClr>
              <a:prstClr val="white"/>
            </a:duotone>
          </a:blip>
          <a:srcRect/>
          <a:stretch>
            <a:fillRect/>
          </a:stretch>
        </p:blipFill>
        <p:spPr bwMode="auto">
          <a:xfrm>
            <a:off x="3098800" y="3810000"/>
            <a:ext cx="2844800" cy="2133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TextBox 6"/>
          <p:cNvSpPr txBox="1"/>
          <p:nvPr/>
        </p:nvSpPr>
        <p:spPr>
          <a:xfrm>
            <a:off x="2819400" y="6019800"/>
            <a:ext cx="3429000" cy="584775"/>
          </a:xfrm>
          <a:prstGeom prst="rect">
            <a:avLst/>
          </a:prstGeom>
          <a:noFill/>
        </p:spPr>
        <p:txBody>
          <a:bodyPr wrap="square" rtlCol="0">
            <a:spAutoFit/>
          </a:bodyPr>
          <a:lstStyle/>
          <a:p>
            <a:pPr algn="ctr"/>
            <a:r>
              <a:rPr lang="en-US" sz="3200" dirty="0" smtClean="0">
                <a:solidFill>
                  <a:srgbClr val="FF0000"/>
                </a:solidFill>
              </a:rPr>
              <a:t>Side lying</a:t>
            </a:r>
            <a:endParaRPr lang="en-US" sz="3200" dirty="0">
              <a:solidFill>
                <a:srgbClr val="FF0000"/>
              </a:solidFill>
            </a:endParaRPr>
          </a:p>
        </p:txBody>
      </p:sp>
      <p:sp>
        <p:nvSpPr>
          <p:cNvPr id="8" name="Slide Number Placeholder 7"/>
          <p:cNvSpPr>
            <a:spLocks noGrp="1"/>
          </p:cNvSpPr>
          <p:nvPr>
            <p:ph type="sldNum" sz="quarter" idx="12"/>
          </p:nvPr>
        </p:nvSpPr>
        <p:spPr/>
        <p:txBody>
          <a:bodyPr/>
          <a:lstStyle/>
          <a:p>
            <a:fld id="{EA49B7F3-C5BC-42DF-84D2-211BEA422F1D}" type="slidenum">
              <a:rPr lang="en-US" smtClean="0"/>
              <a:pPr/>
              <a:t>18</a:t>
            </a:fld>
            <a:endParaRPr lang="en-US"/>
          </a:p>
        </p:txBody>
      </p:sp>
      <p:pic>
        <p:nvPicPr>
          <p:cNvPr id="9" name="Picture 11" descr="babyratl"/>
          <p:cNvPicPr>
            <a:picLocks noChangeAspect="1" noChangeArrowheads="1" noCrop="1"/>
          </p:cNvPicPr>
          <p:nvPr/>
        </p:nvPicPr>
        <p:blipFill>
          <a:blip r:embed="rId6"/>
          <a:srcRect/>
          <a:stretch>
            <a:fillRect/>
          </a:stretch>
        </p:blipFill>
        <p:spPr bwMode="auto">
          <a:xfrm>
            <a:off x="7467600" y="5029200"/>
            <a:ext cx="1143000" cy="1143000"/>
          </a:xfrm>
          <a:prstGeom prst="rect">
            <a:avLst/>
          </a:prstGeom>
          <a:noFill/>
        </p:spPr>
      </p:pic>
      <p:pic>
        <p:nvPicPr>
          <p:cNvPr id="10" name="Picture 9" descr="llllogo.gif"/>
          <p:cNvPicPr>
            <a:picLocks noChangeAspect="1"/>
          </p:cNvPicPr>
          <p:nvPr/>
        </p:nvPicPr>
        <p:blipFill>
          <a:blip r:embed="rId7">
            <a:duotone>
              <a:schemeClr val="accent2">
                <a:shade val="45000"/>
                <a:satMod val="135000"/>
              </a:schemeClr>
              <a:prstClr val="white"/>
            </a:duotone>
          </a:blip>
          <a:stretch>
            <a:fillRect/>
          </a:stretch>
        </p:blipFill>
        <p:spPr>
          <a:xfrm>
            <a:off x="8435152" y="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9144000" cy="6916723"/>
        </p:xfrm>
        <a:graphic>
          <a:graphicData uri="http://schemas.openxmlformats.org/drawingml/2006/table">
            <a:tbl>
              <a:tblPr firstRow="1" bandRow="1">
                <a:tableStyleId>{21E4AEA4-8DFA-4A89-87EB-49C32662AFE0}</a:tableStyleId>
              </a:tblPr>
              <a:tblGrid>
                <a:gridCol w="4288779"/>
                <a:gridCol w="4855221"/>
              </a:tblGrid>
              <a:tr h="3167683">
                <a:tc>
                  <a:txBody>
                    <a:bodyPr/>
                    <a:lstStyle/>
                    <a:p>
                      <a:pPr algn="l"/>
                      <a:endParaRPr lang="en-US" sz="2400" kern="1200" baseline="0" dirty="0" smtClean="0">
                        <a:latin typeface="Arial Narrow" pitchFamily="34" charset="0"/>
                      </a:endParaRPr>
                    </a:p>
                    <a:p>
                      <a:pPr algn="l"/>
                      <a:endParaRPr lang="en-US" sz="2400" kern="1200" baseline="0" dirty="0" smtClean="0">
                        <a:latin typeface="Arial Narrow" pitchFamily="34" charset="0"/>
                      </a:endParaRPr>
                    </a:p>
                    <a:p>
                      <a:pPr algn="ctr"/>
                      <a:endParaRPr lang="en-US" sz="2800" kern="1200" baseline="0" dirty="0" smtClean="0">
                        <a:latin typeface="Arial Narrow" pitchFamily="34" charset="0"/>
                      </a:endParaRPr>
                    </a:p>
                    <a:p>
                      <a:pPr algn="ctr"/>
                      <a:r>
                        <a:rPr lang="en-US" sz="2800" kern="1200" baseline="0" dirty="0" smtClean="0">
                          <a:latin typeface="Arial Narrow" pitchFamily="34" charset="0"/>
                        </a:rPr>
                        <a:t>Signs of good attachment</a:t>
                      </a:r>
                      <a:endParaRPr lang="en-US" sz="2800" b="1" kern="1200" baseline="0" dirty="0" smtClean="0">
                        <a:solidFill>
                          <a:schemeClr val="lt1"/>
                        </a:solidFill>
                        <a:latin typeface="Arial Narrow" pitchFamily="34" charset="0"/>
                        <a:ea typeface="+mn-ea"/>
                        <a:cs typeface="+mn-cs"/>
                      </a:endParaRPr>
                    </a:p>
                  </a:txBody>
                  <a:tcPr/>
                </a:tc>
                <a:tc>
                  <a:txBody>
                    <a:bodyPr/>
                    <a:lstStyle/>
                    <a:p>
                      <a:pPr algn="l"/>
                      <a:endParaRPr lang="en-US" sz="2400" kern="1200" baseline="0" dirty="0" smtClean="0">
                        <a:latin typeface="Arial Narrow" pitchFamily="34" charset="0"/>
                      </a:endParaRPr>
                    </a:p>
                    <a:p>
                      <a:pPr algn="l"/>
                      <a:endParaRPr lang="en-US" sz="2400" kern="1200" baseline="0" dirty="0" smtClean="0">
                        <a:latin typeface="Arial Narrow" pitchFamily="34" charset="0"/>
                      </a:endParaRPr>
                    </a:p>
                    <a:p>
                      <a:pPr algn="l"/>
                      <a:endParaRPr lang="en-US" sz="2800" kern="1200" baseline="0" dirty="0" smtClean="0">
                        <a:latin typeface="Arial Narrow" pitchFamily="34" charset="0"/>
                      </a:endParaRPr>
                    </a:p>
                    <a:p>
                      <a:pPr algn="l"/>
                      <a:r>
                        <a:rPr lang="en-US" sz="2800" kern="1200" baseline="0" dirty="0" smtClean="0">
                          <a:latin typeface="Arial Narrow" pitchFamily="34" charset="0"/>
                        </a:rPr>
                        <a:t>Signs of effective suckling</a:t>
                      </a:r>
                      <a:endParaRPr lang="en-US" sz="2800" dirty="0">
                        <a:latin typeface="Arial Narrow" pitchFamily="34" charset="0"/>
                      </a:endParaRPr>
                    </a:p>
                  </a:txBody>
                  <a:tcPr/>
                </a:tc>
              </a:tr>
              <a:tr h="3690317">
                <a:tc>
                  <a:txBody>
                    <a:bodyPr/>
                    <a:lstStyle/>
                    <a:p>
                      <a:pPr algn="l"/>
                      <a:endParaRPr lang="en-US" sz="2400" kern="1200" baseline="0" dirty="0" smtClean="0">
                        <a:solidFill>
                          <a:srgbClr val="FF0000"/>
                        </a:solidFill>
                        <a:latin typeface="Arial Narrow" pitchFamily="34" charset="0"/>
                      </a:endParaRPr>
                    </a:p>
                    <a:p>
                      <a:pPr algn="ctr"/>
                      <a:r>
                        <a:rPr lang="en-US" sz="2400" kern="1200" baseline="0" dirty="0" smtClean="0">
                          <a:solidFill>
                            <a:srgbClr val="FF0000"/>
                          </a:solidFill>
                          <a:latin typeface="Arial Narrow" pitchFamily="34" charset="0"/>
                        </a:rPr>
                        <a:t>More of areola visible above the  baby’s mouth</a:t>
                      </a:r>
                    </a:p>
                    <a:p>
                      <a:pPr algn="ctr"/>
                      <a:endParaRPr lang="en-US" sz="2400" kern="1200" baseline="0" dirty="0" smtClean="0">
                        <a:solidFill>
                          <a:srgbClr val="FF0000"/>
                        </a:solidFill>
                        <a:latin typeface="Arial Narrow" pitchFamily="34" charset="0"/>
                      </a:endParaRPr>
                    </a:p>
                    <a:p>
                      <a:pPr algn="ctr"/>
                      <a:r>
                        <a:rPr lang="en-US" sz="2400" kern="1200" baseline="0" dirty="0" smtClean="0">
                          <a:solidFill>
                            <a:srgbClr val="FF0000"/>
                          </a:solidFill>
                          <a:latin typeface="Arial Narrow" pitchFamily="34" charset="0"/>
                        </a:rPr>
                        <a:t>Mouth wide open</a:t>
                      </a:r>
                    </a:p>
                    <a:p>
                      <a:pPr algn="ctr"/>
                      <a:endParaRPr lang="en-US" sz="2400" kern="1200" baseline="0" dirty="0" smtClean="0">
                        <a:solidFill>
                          <a:srgbClr val="FF0000"/>
                        </a:solidFill>
                        <a:latin typeface="Arial Narrow" pitchFamily="34" charset="0"/>
                      </a:endParaRPr>
                    </a:p>
                    <a:p>
                      <a:pPr algn="ctr"/>
                      <a:r>
                        <a:rPr lang="en-US" sz="2400" kern="1200" baseline="0" dirty="0" smtClean="0">
                          <a:solidFill>
                            <a:srgbClr val="FF0000"/>
                          </a:solidFill>
                          <a:latin typeface="Arial Narrow" pitchFamily="34" charset="0"/>
                        </a:rPr>
                        <a:t>Lower lip turned outwards</a:t>
                      </a:r>
                    </a:p>
                    <a:p>
                      <a:pPr algn="ctr"/>
                      <a:endParaRPr lang="en-US" sz="2400" kern="1200" baseline="0" dirty="0" smtClean="0">
                        <a:solidFill>
                          <a:srgbClr val="FF0000"/>
                        </a:solidFill>
                        <a:latin typeface="Arial Narrow" pitchFamily="34" charset="0"/>
                      </a:endParaRPr>
                    </a:p>
                    <a:p>
                      <a:pPr algn="ctr"/>
                      <a:r>
                        <a:rPr lang="en-US" sz="2400" kern="1200" baseline="0" dirty="0" smtClean="0">
                          <a:solidFill>
                            <a:srgbClr val="FF0000"/>
                          </a:solidFill>
                          <a:latin typeface="Arial Narrow" pitchFamily="34" charset="0"/>
                        </a:rPr>
                        <a:t>Baby’s chin touching breast</a:t>
                      </a:r>
                      <a:endParaRPr lang="en-US" sz="2400" dirty="0" smtClean="0">
                        <a:solidFill>
                          <a:srgbClr val="FF0000"/>
                        </a:solidFill>
                        <a:latin typeface="Arial Narrow" pitchFamily="34" charset="0"/>
                      </a:endParaRPr>
                    </a:p>
                    <a:p>
                      <a:pPr algn="l"/>
                      <a:endParaRPr lang="en-US" sz="2400" dirty="0">
                        <a:solidFill>
                          <a:srgbClr val="FF0000"/>
                        </a:solidFill>
                        <a:latin typeface="Arial Narrow" pitchFamily="34" charset="0"/>
                      </a:endParaRPr>
                    </a:p>
                  </a:txBody>
                  <a:tcPr/>
                </a:tc>
                <a:tc>
                  <a:txBody>
                    <a:bodyPr/>
                    <a:lstStyle/>
                    <a:p>
                      <a:pPr algn="l"/>
                      <a:r>
                        <a:rPr lang="en-US" sz="2400" kern="1200" baseline="0" dirty="0" smtClean="0">
                          <a:solidFill>
                            <a:srgbClr val="FF0000"/>
                          </a:solidFill>
                          <a:latin typeface="Arial Narrow" pitchFamily="34" charset="0"/>
                        </a:rPr>
                        <a:t> </a:t>
                      </a:r>
                    </a:p>
                    <a:p>
                      <a:pPr algn="l"/>
                      <a:endParaRPr lang="en-US" sz="2400" kern="1200" baseline="0" dirty="0" smtClean="0">
                        <a:solidFill>
                          <a:srgbClr val="FF0000"/>
                        </a:solidFill>
                        <a:latin typeface="Arial Narrow" pitchFamily="34" charset="0"/>
                      </a:endParaRPr>
                    </a:p>
                    <a:p>
                      <a:pPr algn="l"/>
                      <a:endParaRPr lang="en-US" sz="2400" kern="1200" baseline="0" dirty="0" smtClean="0">
                        <a:solidFill>
                          <a:srgbClr val="FF0000"/>
                        </a:solidFill>
                        <a:latin typeface="Arial Narrow" pitchFamily="34" charset="0"/>
                      </a:endParaRPr>
                    </a:p>
                    <a:p>
                      <a:pPr algn="l"/>
                      <a:r>
                        <a:rPr lang="en-US" sz="2400" kern="1200" baseline="0" dirty="0" smtClean="0">
                          <a:solidFill>
                            <a:srgbClr val="FF0000"/>
                          </a:solidFill>
                          <a:latin typeface="Arial Narrow" pitchFamily="34" charset="0"/>
                        </a:rPr>
                        <a:t>Slow, deep sucks, sometimes pausing</a:t>
                      </a:r>
                      <a:endParaRPr lang="en-US" sz="2400" dirty="0">
                        <a:solidFill>
                          <a:srgbClr val="FF0000"/>
                        </a:solidFill>
                        <a:latin typeface="Arial Narrow"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EA49B7F3-C5BC-42DF-84D2-211BEA422F1D}" type="slidenum">
              <a:rPr lang="en-US" smtClean="0"/>
              <a:pPr/>
              <a:t>19</a:t>
            </a:fld>
            <a:endParaRPr lang="en-US"/>
          </a:p>
        </p:txBody>
      </p:sp>
      <p:pic>
        <p:nvPicPr>
          <p:cNvPr id="6" name="Picture 5"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lstStyle/>
          <a:p>
            <a:r>
              <a:rPr lang="en-US" dirty="0" smtClean="0">
                <a:solidFill>
                  <a:srgbClr val="FF0000"/>
                </a:solidFill>
              </a:rPr>
              <a:t>Physiology of lactation</a:t>
            </a:r>
            <a:endParaRPr lang="en-US" dirty="0">
              <a:solidFill>
                <a:srgbClr val="FF0000"/>
              </a:solidFill>
            </a:endParaRPr>
          </a:p>
        </p:txBody>
      </p:sp>
      <p:sp>
        <p:nvSpPr>
          <p:cNvPr id="3" name="Content Placeholder 2"/>
          <p:cNvSpPr>
            <a:spLocks noGrp="1"/>
          </p:cNvSpPr>
          <p:nvPr>
            <p:ph idx="1"/>
          </p:nvPr>
        </p:nvSpPr>
        <p:spPr/>
        <p:txBody>
          <a:bodyPr/>
          <a:lstStyle/>
          <a:p>
            <a:pPr>
              <a:lnSpc>
                <a:spcPct val="200000"/>
              </a:lnSpc>
            </a:pPr>
            <a:r>
              <a:rPr lang="en-US" dirty="0" err="1" smtClean="0">
                <a:solidFill>
                  <a:srgbClr val="FF1171"/>
                </a:solidFill>
              </a:rPr>
              <a:t>Mamogenesis</a:t>
            </a:r>
            <a:r>
              <a:rPr lang="en-US" dirty="0" smtClean="0">
                <a:solidFill>
                  <a:srgbClr val="FF1171"/>
                </a:solidFill>
              </a:rPr>
              <a:t>      (</a:t>
            </a:r>
            <a:r>
              <a:rPr lang="en-US" sz="2400" dirty="0" smtClean="0">
                <a:solidFill>
                  <a:srgbClr val="FF1171"/>
                </a:solidFill>
              </a:rPr>
              <a:t>Mammary  duct-gland growth &amp; dev.)</a:t>
            </a:r>
            <a:r>
              <a:rPr lang="en-US" dirty="0" smtClean="0">
                <a:solidFill>
                  <a:srgbClr val="FF1171"/>
                </a:solidFill>
              </a:rPr>
              <a:t> </a:t>
            </a:r>
            <a:endParaRPr lang="en-US" sz="4000" dirty="0" smtClean="0">
              <a:solidFill>
                <a:srgbClr val="FF1171"/>
              </a:solidFill>
            </a:endParaRPr>
          </a:p>
          <a:p>
            <a:pPr>
              <a:lnSpc>
                <a:spcPct val="200000"/>
              </a:lnSpc>
            </a:pPr>
            <a:r>
              <a:rPr lang="en-US" dirty="0" err="1" smtClean="0">
                <a:solidFill>
                  <a:srgbClr val="FF1171"/>
                </a:solidFill>
              </a:rPr>
              <a:t>Lactogenesis</a:t>
            </a:r>
            <a:r>
              <a:rPr lang="en-US" dirty="0" smtClean="0">
                <a:solidFill>
                  <a:srgbClr val="FF1171"/>
                </a:solidFill>
              </a:rPr>
              <a:t>        </a:t>
            </a:r>
            <a:r>
              <a:rPr lang="en-US" sz="2400" dirty="0" smtClean="0">
                <a:solidFill>
                  <a:srgbClr val="FF1171"/>
                </a:solidFill>
              </a:rPr>
              <a:t>(Initiation  Of milk secretion in alveoli)</a:t>
            </a:r>
            <a:endParaRPr lang="en-US" dirty="0" smtClean="0">
              <a:solidFill>
                <a:srgbClr val="FF1171"/>
              </a:solidFill>
            </a:endParaRPr>
          </a:p>
          <a:p>
            <a:pPr>
              <a:lnSpc>
                <a:spcPct val="200000"/>
              </a:lnSpc>
            </a:pPr>
            <a:r>
              <a:rPr lang="en-US" dirty="0" err="1" smtClean="0">
                <a:solidFill>
                  <a:srgbClr val="FF1171"/>
                </a:solidFill>
              </a:rPr>
              <a:t>Galactopoiesis</a:t>
            </a:r>
            <a:r>
              <a:rPr lang="en-US" dirty="0" smtClean="0">
                <a:solidFill>
                  <a:srgbClr val="FF1171"/>
                </a:solidFill>
              </a:rPr>
              <a:t>     (</a:t>
            </a:r>
            <a:r>
              <a:rPr lang="en-US" sz="2400" dirty="0" smtClean="0">
                <a:solidFill>
                  <a:srgbClr val="FF1171"/>
                </a:solidFill>
              </a:rPr>
              <a:t>Maintenance of Lactation</a:t>
            </a:r>
            <a:r>
              <a:rPr lang="en-US" dirty="0" smtClean="0">
                <a:solidFill>
                  <a:srgbClr val="FF1171"/>
                </a:solidFill>
              </a:rPr>
              <a:t>)</a:t>
            </a:r>
            <a:endParaRPr lang="en-US" sz="4000" dirty="0" smtClean="0">
              <a:solidFill>
                <a:srgbClr val="FF1171"/>
              </a:solidFill>
            </a:endParaRPr>
          </a:p>
          <a:p>
            <a:pPr>
              <a:lnSpc>
                <a:spcPct val="200000"/>
              </a:lnSpc>
            </a:pPr>
            <a:r>
              <a:rPr lang="en-US" dirty="0" err="1" smtClean="0">
                <a:solidFill>
                  <a:srgbClr val="FF1171"/>
                </a:solidFill>
              </a:rPr>
              <a:t>Galactokinesis</a:t>
            </a:r>
            <a:r>
              <a:rPr lang="en-US" dirty="0" smtClean="0">
                <a:solidFill>
                  <a:srgbClr val="FF1171"/>
                </a:solidFill>
              </a:rPr>
              <a:t>     (</a:t>
            </a:r>
            <a:r>
              <a:rPr lang="en-US" sz="2400" dirty="0" smtClean="0">
                <a:solidFill>
                  <a:srgbClr val="FF1171"/>
                </a:solidFill>
              </a:rPr>
              <a:t>Removal of Milk from Gland</a:t>
            </a:r>
            <a:r>
              <a:rPr lang="en-US" dirty="0" smtClean="0">
                <a:solidFill>
                  <a:srgbClr val="FF1171"/>
                </a:solidFill>
              </a:rPr>
              <a:t>)</a:t>
            </a:r>
            <a:endParaRPr lang="en-US" sz="4000" dirty="0" smtClean="0">
              <a:solidFill>
                <a:srgbClr val="FF1171"/>
              </a:solidFill>
            </a:endParaRPr>
          </a:p>
          <a:p>
            <a:pPr>
              <a:buNone/>
            </a:pPr>
            <a:endParaRPr lang="en-US"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2</a:t>
            </a:fld>
            <a:endParaRPr lang="en-US"/>
          </a:p>
        </p:txBody>
      </p:sp>
      <p:pic>
        <p:nvPicPr>
          <p:cNvPr id="6" name="Picture 5"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table">
            <a:tbl>
              <a:tblPr firstRow="1" bandRow="1">
                <a:tableStyleId>{21E4AEA4-8DFA-4A89-87EB-49C32662AFE0}</a:tableStyleId>
              </a:tblPr>
              <a:tblGrid>
                <a:gridCol w="1752600"/>
                <a:gridCol w="3657600"/>
                <a:gridCol w="3733800"/>
              </a:tblGrid>
              <a:tr h="2841171">
                <a:tc>
                  <a:txBody>
                    <a:bodyPr/>
                    <a:lstStyle/>
                    <a:p>
                      <a:endParaRPr lang="en-US" sz="2400" kern="1200" baseline="0" dirty="0" smtClean="0"/>
                    </a:p>
                    <a:p>
                      <a:endParaRPr lang="en-US" sz="2400" kern="1200" baseline="0" dirty="0" smtClean="0"/>
                    </a:p>
                    <a:p>
                      <a:r>
                        <a:rPr lang="en-US" sz="2400" kern="1200" baseline="0" dirty="0" smtClean="0"/>
                        <a:t>First feed </a:t>
                      </a:r>
                      <a:endParaRPr lang="en-US" sz="2400" b="1" i="1" kern="1200" baseline="0" dirty="0" smtClean="0">
                        <a:solidFill>
                          <a:schemeClr val="lt1"/>
                        </a:solidFill>
                        <a:latin typeface="+mn-lt"/>
                        <a:ea typeface="+mn-ea"/>
                        <a:cs typeface="+mn-cs"/>
                      </a:endParaRPr>
                    </a:p>
                  </a:txBody>
                  <a:tcPr/>
                </a:tc>
                <a:tc>
                  <a:txBody>
                    <a:bodyPr/>
                    <a:lstStyle/>
                    <a:p>
                      <a:pPr algn="l"/>
                      <a:r>
                        <a:rPr lang="en-US" sz="2400" kern="1200" baseline="0" dirty="0" smtClean="0"/>
                        <a:t>In the case of normal delivery and in absence of any medical complication </a:t>
                      </a:r>
                    </a:p>
                    <a:p>
                      <a:pPr algn="just"/>
                      <a:endParaRPr lang="en-US" sz="2400" kern="1200" baseline="0" dirty="0" smtClean="0"/>
                    </a:p>
                    <a:p>
                      <a:pPr algn="l"/>
                      <a:r>
                        <a:rPr lang="en-US" sz="2400" kern="1200" baseline="0" dirty="0" smtClean="0"/>
                        <a:t>In the case of cesarean section.</a:t>
                      </a:r>
                      <a:endParaRPr lang="en-US" sz="2400" dirty="0"/>
                    </a:p>
                  </a:txBody>
                  <a:tcPr/>
                </a:tc>
                <a:tc>
                  <a:txBody>
                    <a:bodyPr/>
                    <a:lstStyle/>
                    <a:p>
                      <a:pPr algn="just"/>
                      <a:endParaRPr lang="en-US" sz="2400" kern="1200" baseline="0" dirty="0" smtClean="0"/>
                    </a:p>
                    <a:p>
                      <a:pPr algn="just"/>
                      <a:r>
                        <a:rPr lang="en-US" sz="2400" kern="1200" baseline="0" dirty="0" smtClean="0"/>
                        <a:t>• Put baby to breast  within ½ - 1 hour.</a:t>
                      </a:r>
                    </a:p>
                    <a:p>
                      <a:pPr algn="just">
                        <a:buFont typeface="Arial" pitchFamily="34" charset="0"/>
                        <a:buNone/>
                      </a:pPr>
                      <a:endParaRPr lang="en-US" sz="2400" kern="1200" baseline="0" dirty="0" smtClean="0"/>
                    </a:p>
                    <a:p>
                      <a:pPr algn="just">
                        <a:buFont typeface="Arial" pitchFamily="34" charset="0"/>
                        <a:buChar char="•"/>
                      </a:pPr>
                      <a:r>
                        <a:rPr lang="en-US" sz="2400" kern="1200" baseline="0" dirty="0" smtClean="0"/>
                        <a:t>Duration may be increased to 4-6 hours.</a:t>
                      </a:r>
                      <a:endParaRPr lang="en-US" sz="2400" dirty="0" smtClean="0"/>
                    </a:p>
                    <a:p>
                      <a:pPr algn="just"/>
                      <a:endParaRPr lang="en-US" sz="2400" dirty="0"/>
                    </a:p>
                  </a:txBody>
                  <a:tcPr/>
                </a:tc>
              </a:tr>
              <a:tr h="4016829">
                <a:tc>
                  <a:txBody>
                    <a:bodyPr/>
                    <a:lstStyle/>
                    <a:p>
                      <a:endParaRPr lang="en-US" sz="2400" kern="1200" baseline="0" dirty="0" smtClean="0"/>
                    </a:p>
                    <a:p>
                      <a:endParaRPr lang="en-US" sz="2400" b="1" kern="1200" baseline="0" dirty="0" smtClean="0"/>
                    </a:p>
                    <a:p>
                      <a:endParaRPr lang="en-US" sz="2400" b="1" kern="1200" baseline="0" dirty="0" smtClean="0"/>
                    </a:p>
                    <a:p>
                      <a:r>
                        <a:rPr lang="en-US" sz="2400" b="1" kern="1200" baseline="0" dirty="0" smtClean="0">
                          <a:solidFill>
                            <a:srgbClr val="FF0000"/>
                          </a:solidFill>
                        </a:rPr>
                        <a:t>Frequency of feeding</a:t>
                      </a:r>
                      <a:endParaRPr lang="en-US" sz="2400" b="1" dirty="0">
                        <a:solidFill>
                          <a:srgbClr val="FF0000"/>
                        </a:solidFill>
                      </a:endParaRPr>
                    </a:p>
                  </a:txBody>
                  <a:tcPr/>
                </a:tc>
                <a:tc>
                  <a:txBody>
                    <a:bodyPr/>
                    <a:lstStyle/>
                    <a:p>
                      <a:endParaRPr lang="en-US" sz="2400" kern="1200" baseline="0" dirty="0" smtClean="0"/>
                    </a:p>
                    <a:p>
                      <a:r>
                        <a:rPr lang="en-US" sz="2400" b="1" kern="1200" baseline="0" dirty="0" smtClean="0">
                          <a:solidFill>
                            <a:srgbClr val="FF0000"/>
                          </a:solidFill>
                        </a:rPr>
                        <a:t>During the first 24 hours •</a:t>
                      </a:r>
                    </a:p>
                    <a:p>
                      <a:endParaRPr lang="en-US" sz="2400" b="1" kern="1200" baseline="0" dirty="0" smtClean="0">
                        <a:solidFill>
                          <a:srgbClr val="FF0000"/>
                        </a:solidFill>
                      </a:endParaRPr>
                    </a:p>
                    <a:p>
                      <a:r>
                        <a:rPr lang="en-US" sz="2400" b="1" kern="1200" baseline="0" dirty="0" smtClean="0">
                          <a:solidFill>
                            <a:srgbClr val="FF0000"/>
                          </a:solidFill>
                        </a:rPr>
                        <a:t>By the end of the first week </a:t>
                      </a:r>
                      <a:endParaRPr lang="en-US" sz="2400" b="1" dirty="0">
                        <a:solidFill>
                          <a:srgbClr val="FF0000"/>
                        </a:solidFill>
                      </a:endParaRPr>
                    </a:p>
                  </a:txBody>
                  <a:tcPr/>
                </a:tc>
                <a:tc>
                  <a:txBody>
                    <a:bodyPr/>
                    <a:lstStyle/>
                    <a:p>
                      <a:pPr>
                        <a:buFont typeface="Arial" pitchFamily="34" charset="0"/>
                        <a:buChar char="•"/>
                      </a:pPr>
                      <a:endParaRPr lang="en-US" sz="2400" b="1" kern="1200" baseline="0" dirty="0" smtClean="0">
                        <a:solidFill>
                          <a:srgbClr val="FF0000"/>
                        </a:solidFill>
                      </a:endParaRPr>
                    </a:p>
                    <a:p>
                      <a:pPr>
                        <a:buFont typeface="Arial" pitchFamily="34" charset="0"/>
                        <a:buChar char="•"/>
                      </a:pPr>
                      <a:r>
                        <a:rPr lang="en-US" sz="2400" b="1" kern="1200" baseline="0" dirty="0" smtClean="0">
                          <a:solidFill>
                            <a:srgbClr val="FF0000"/>
                          </a:solidFill>
                        </a:rPr>
                        <a:t>Feed the baby at the interval of 2-3 hour</a:t>
                      </a:r>
                    </a:p>
                    <a:p>
                      <a:pPr>
                        <a:buFont typeface="Arial" pitchFamily="34" charset="0"/>
                        <a:buChar char="•"/>
                      </a:pPr>
                      <a:r>
                        <a:rPr lang="en-US" sz="2400" b="1" kern="1200" baseline="0" dirty="0" smtClean="0">
                          <a:solidFill>
                            <a:srgbClr val="FF0000"/>
                          </a:solidFill>
                        </a:rPr>
                        <a:t>Establish regular pattern of feeding at the interval of</a:t>
                      </a:r>
                    </a:p>
                    <a:p>
                      <a:r>
                        <a:rPr lang="en-US" sz="2400" b="1" kern="1200" baseline="0" dirty="0" smtClean="0">
                          <a:solidFill>
                            <a:srgbClr val="FF0000"/>
                          </a:solidFill>
                        </a:rPr>
                        <a:t>3-4 hour, not less than 8 feeds / day.</a:t>
                      </a:r>
                    </a:p>
                    <a:p>
                      <a:pPr algn="ctr"/>
                      <a:r>
                        <a:rPr lang="en-US" sz="2800" b="1" kern="1200" baseline="0" dirty="0" smtClean="0">
                          <a:solidFill>
                            <a:srgbClr val="009900"/>
                          </a:solidFill>
                        </a:rPr>
                        <a:t>Feed the baby more on demand.</a:t>
                      </a:r>
                      <a:endParaRPr lang="en-US" sz="2800" b="1" dirty="0" smtClean="0">
                        <a:solidFill>
                          <a:srgbClr val="009900"/>
                        </a:solidFill>
                      </a:endParaRPr>
                    </a:p>
                    <a:p>
                      <a:endParaRPr lang="en-US" sz="2400" dirty="0"/>
                    </a:p>
                  </a:txBody>
                  <a:tcPr/>
                </a:tc>
              </a:tr>
            </a:tbl>
          </a:graphicData>
        </a:graphic>
      </p:graphicFrame>
      <p:pic>
        <p:nvPicPr>
          <p:cNvPr id="4098" name="Picture 2" descr="E:\My Pictures\timelink.gif"/>
          <p:cNvPicPr>
            <a:picLocks noChangeAspect="1" noChangeArrowheads="1" noCrop="1"/>
          </p:cNvPicPr>
          <p:nvPr/>
        </p:nvPicPr>
        <p:blipFill>
          <a:blip r:embed="rId3"/>
          <a:srcRect/>
          <a:stretch>
            <a:fillRect/>
          </a:stretch>
        </p:blipFill>
        <p:spPr bwMode="auto">
          <a:xfrm>
            <a:off x="685800" y="4946904"/>
            <a:ext cx="1524000" cy="1463040"/>
          </a:xfrm>
          <a:prstGeom prst="rect">
            <a:avLst/>
          </a:prstGeom>
          <a:noFill/>
        </p:spPr>
      </p:pic>
      <p:sp>
        <p:nvSpPr>
          <p:cNvPr id="5" name="Slide Number Placeholder 4"/>
          <p:cNvSpPr>
            <a:spLocks noGrp="1"/>
          </p:cNvSpPr>
          <p:nvPr>
            <p:ph type="sldNum" sz="quarter" idx="12"/>
          </p:nvPr>
        </p:nvSpPr>
        <p:spPr/>
        <p:txBody>
          <a:bodyPr/>
          <a:lstStyle/>
          <a:p>
            <a:fld id="{EA49B7F3-C5BC-42DF-84D2-211BEA422F1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7223760"/>
        </p:xfrm>
        <a:graphic>
          <a:graphicData uri="http://schemas.openxmlformats.org/drawingml/2006/table">
            <a:tbl>
              <a:tblPr firstRow="1" bandRow="1">
                <a:tableStyleId>{21E4AEA4-8DFA-4A89-87EB-49C32662AFE0}</a:tableStyleId>
              </a:tblPr>
              <a:tblGrid>
                <a:gridCol w="2514600"/>
                <a:gridCol w="6629400"/>
              </a:tblGrid>
              <a:tr h="1420856">
                <a:tc>
                  <a:txBody>
                    <a:bodyPr/>
                    <a:lstStyle/>
                    <a:p>
                      <a:endParaRPr lang="en-US" sz="1800" kern="1200" baseline="0" dirty="0" smtClean="0"/>
                    </a:p>
                    <a:p>
                      <a:endParaRPr lang="en-US" sz="1800" kern="1200" baseline="0" dirty="0" smtClean="0"/>
                    </a:p>
                    <a:p>
                      <a:r>
                        <a:rPr lang="en-US" sz="1800" kern="1200" baseline="0" dirty="0" smtClean="0"/>
                        <a:t>Demand feeding •</a:t>
                      </a:r>
                      <a:endParaRPr lang="en-US" dirty="0"/>
                    </a:p>
                  </a:txBody>
                  <a:tcPr/>
                </a:tc>
                <a:tc>
                  <a:txBody>
                    <a:bodyPr/>
                    <a:lstStyle/>
                    <a:p>
                      <a:pPr>
                        <a:buFont typeface="Arial" pitchFamily="34" charset="0"/>
                        <a:buChar char="•"/>
                      </a:pPr>
                      <a:endParaRPr lang="en-US" sz="1800" kern="1200" baseline="0" dirty="0" smtClean="0"/>
                    </a:p>
                    <a:p>
                      <a:pPr>
                        <a:buFont typeface="Arial" pitchFamily="34" charset="0"/>
                        <a:buChar char="•"/>
                      </a:pPr>
                      <a:r>
                        <a:rPr lang="en-US" sz="1800" kern="1200" baseline="0" dirty="0" smtClean="0"/>
                        <a:t>Put the baby to the breast as soon as he/she becomes hungry.</a:t>
                      </a:r>
                    </a:p>
                    <a:p>
                      <a:pPr>
                        <a:buFont typeface="Arial" pitchFamily="34" charset="0"/>
                        <a:buChar char="•"/>
                      </a:pPr>
                      <a:r>
                        <a:rPr lang="en-US" sz="1800" kern="1200" baseline="0" dirty="0" smtClean="0"/>
                        <a:t>There is no restriction of the number of feeds and duration of suckling time.</a:t>
                      </a:r>
                      <a:endParaRPr lang="en-US" dirty="0" smtClean="0"/>
                    </a:p>
                    <a:p>
                      <a:pPr>
                        <a:buFont typeface="Arial" pitchFamily="34" charset="0"/>
                        <a:buChar char="•"/>
                      </a:pPr>
                      <a:endParaRPr lang="en-US" dirty="0"/>
                    </a:p>
                  </a:txBody>
                  <a:tcPr/>
                </a:tc>
              </a:tr>
              <a:tr h="2349149">
                <a:tc>
                  <a:txBody>
                    <a:bodyPr/>
                    <a:lstStyle/>
                    <a:p>
                      <a:endParaRPr lang="en-US" sz="1800" b="1" kern="1200" baseline="0" dirty="0" smtClean="0">
                        <a:solidFill>
                          <a:srgbClr val="FF0000"/>
                        </a:solidFill>
                      </a:endParaRPr>
                    </a:p>
                    <a:p>
                      <a:endParaRPr lang="en-US" sz="1800" b="1" kern="1200" baseline="0" dirty="0" smtClean="0">
                        <a:solidFill>
                          <a:srgbClr val="FF0000"/>
                        </a:solidFill>
                      </a:endParaRPr>
                    </a:p>
                    <a:p>
                      <a:endParaRPr lang="en-US" sz="1800" b="1" kern="1200" baseline="0" dirty="0" smtClean="0">
                        <a:solidFill>
                          <a:srgbClr val="FF0000"/>
                        </a:solidFill>
                      </a:endParaRPr>
                    </a:p>
                    <a:p>
                      <a:r>
                        <a:rPr lang="en-US" sz="1800" b="1" kern="1200" baseline="0" dirty="0" smtClean="0">
                          <a:solidFill>
                            <a:srgbClr val="FF0000"/>
                          </a:solidFill>
                        </a:rPr>
                        <a:t>Duration of feed •</a:t>
                      </a:r>
                      <a:endParaRPr lang="en-US" b="1" dirty="0">
                        <a:solidFill>
                          <a:srgbClr val="FF0000"/>
                        </a:solidFill>
                      </a:endParaRPr>
                    </a:p>
                  </a:txBody>
                  <a:tcPr/>
                </a:tc>
                <a:tc>
                  <a:txBody>
                    <a:bodyPr/>
                    <a:lstStyle/>
                    <a:p>
                      <a:r>
                        <a:rPr lang="en-US" sz="1800" b="1" kern="1200" baseline="0" dirty="0" smtClean="0">
                          <a:solidFill>
                            <a:srgbClr val="FF0000"/>
                          </a:solidFill>
                        </a:rPr>
                        <a:t>Feed initially for 5-10 minutes at each breast (to condition let down reflex).</a:t>
                      </a:r>
                    </a:p>
                    <a:p>
                      <a:r>
                        <a:rPr lang="en-US" sz="1800" b="1" kern="1200" baseline="0" dirty="0" smtClean="0">
                          <a:solidFill>
                            <a:srgbClr val="FF0000"/>
                          </a:solidFill>
                        </a:rPr>
                        <a:t>• Thereafter, gradually increase the time spent.</a:t>
                      </a:r>
                    </a:p>
                    <a:p>
                      <a:r>
                        <a:rPr lang="en-US" sz="1800" b="1" kern="1200" baseline="0" dirty="0" smtClean="0">
                          <a:solidFill>
                            <a:srgbClr val="FF0000"/>
                          </a:solidFill>
                        </a:rPr>
                        <a:t>• Feed the baby completely from one breast so that baby gets both the foremilk and the hind milk</a:t>
                      </a:r>
                    </a:p>
                    <a:p>
                      <a:r>
                        <a:rPr lang="en-US" sz="1800" b="1" kern="1200" baseline="0" dirty="0" smtClean="0">
                          <a:solidFill>
                            <a:srgbClr val="FF0000"/>
                          </a:solidFill>
                        </a:rPr>
                        <a:t>(richer in fat and calories).</a:t>
                      </a:r>
                    </a:p>
                    <a:p>
                      <a:r>
                        <a:rPr lang="en-US" sz="1800" b="1" kern="1200" baseline="0" dirty="0" smtClean="0">
                          <a:solidFill>
                            <a:srgbClr val="FF0000"/>
                          </a:solidFill>
                        </a:rPr>
                        <a:t>• Put the baby to other breast if required.</a:t>
                      </a:r>
                    </a:p>
                    <a:p>
                      <a:r>
                        <a:rPr lang="en-US" sz="1800" b="1" kern="1200" baseline="0" dirty="0" smtClean="0">
                          <a:solidFill>
                            <a:srgbClr val="FF0000"/>
                          </a:solidFill>
                        </a:rPr>
                        <a:t>• Start the next feed from second breast.</a:t>
                      </a:r>
                      <a:endParaRPr lang="en-US" b="1" dirty="0" smtClean="0">
                        <a:solidFill>
                          <a:srgbClr val="FF0000"/>
                        </a:solidFill>
                      </a:endParaRPr>
                    </a:p>
                    <a:p>
                      <a:endParaRPr lang="en-US" b="1" dirty="0">
                        <a:solidFill>
                          <a:srgbClr val="FF0000"/>
                        </a:solidFill>
                      </a:endParaRPr>
                    </a:p>
                  </a:txBody>
                  <a:tcPr/>
                </a:tc>
              </a:tr>
              <a:tr h="1667138">
                <a:tc>
                  <a:txBody>
                    <a:bodyPr/>
                    <a:lstStyle/>
                    <a:p>
                      <a:endParaRPr lang="en-US" sz="1800" kern="1200" baseline="0" dirty="0" smtClean="0">
                        <a:solidFill>
                          <a:srgbClr val="FF0000"/>
                        </a:solidFill>
                      </a:endParaRPr>
                    </a:p>
                    <a:p>
                      <a:endParaRPr lang="en-US" sz="1800" kern="1200" baseline="0" dirty="0" smtClean="0">
                        <a:solidFill>
                          <a:srgbClr val="FF0000"/>
                        </a:solidFill>
                      </a:endParaRPr>
                    </a:p>
                    <a:p>
                      <a:r>
                        <a:rPr lang="en-US" sz="1800" kern="1200" baseline="0" dirty="0" smtClean="0">
                          <a:solidFill>
                            <a:srgbClr val="FF0000"/>
                          </a:solidFill>
                        </a:rPr>
                        <a:t>Night feed •</a:t>
                      </a:r>
                      <a:endParaRPr lang="en-US" dirty="0">
                        <a:solidFill>
                          <a:srgbClr val="FF0000"/>
                        </a:solidFill>
                      </a:endParaRPr>
                    </a:p>
                  </a:txBody>
                  <a:tcPr/>
                </a:tc>
                <a:tc>
                  <a:txBody>
                    <a:bodyPr/>
                    <a:lstStyle/>
                    <a:p>
                      <a:endParaRPr lang="en-US" sz="1800" kern="1200" baseline="0" dirty="0" smtClean="0">
                        <a:solidFill>
                          <a:srgbClr val="FF0000"/>
                        </a:solidFill>
                      </a:endParaRPr>
                    </a:p>
                    <a:p>
                      <a:r>
                        <a:rPr lang="en-US" sz="1800" kern="1200" baseline="0" dirty="0" smtClean="0">
                          <a:solidFill>
                            <a:srgbClr val="FF0000"/>
                          </a:solidFill>
                        </a:rPr>
                        <a:t>In the initial period, give night feed to avoid long interval between feeds.</a:t>
                      </a:r>
                    </a:p>
                    <a:p>
                      <a:r>
                        <a:rPr lang="en-US" sz="1800" kern="1200" baseline="0" dirty="0" smtClean="0">
                          <a:solidFill>
                            <a:srgbClr val="FF0000"/>
                          </a:solidFill>
                        </a:rPr>
                        <a:t>(To avoid engorged breast and hardening of the breasts)</a:t>
                      </a:r>
                    </a:p>
                    <a:p>
                      <a:r>
                        <a:rPr lang="en-US" sz="1800" kern="1200" baseline="0" dirty="0" smtClean="0">
                          <a:solidFill>
                            <a:srgbClr val="FF0000"/>
                          </a:solidFill>
                        </a:rPr>
                        <a:t>• Later, usual 3-4 hourly feeding pattern is established.</a:t>
                      </a:r>
                    </a:p>
                    <a:p>
                      <a:endParaRPr lang="en-US" dirty="0">
                        <a:solidFill>
                          <a:srgbClr val="FF0000"/>
                        </a:solidFill>
                      </a:endParaRPr>
                    </a:p>
                  </a:txBody>
                  <a:tcPr/>
                </a:tc>
              </a:tr>
              <a:tr h="1420856">
                <a:tc>
                  <a:txBody>
                    <a:bodyPr/>
                    <a:lstStyle/>
                    <a:p>
                      <a:endParaRPr lang="en-US" sz="1800" kern="1200" baseline="0" dirty="0" smtClean="0">
                        <a:solidFill>
                          <a:srgbClr val="FF0000"/>
                        </a:solidFill>
                      </a:endParaRPr>
                    </a:p>
                    <a:p>
                      <a:endParaRPr lang="en-US" sz="1800" kern="1200" baseline="0" dirty="0" smtClean="0">
                        <a:solidFill>
                          <a:srgbClr val="FF0000"/>
                        </a:solidFill>
                      </a:endParaRPr>
                    </a:p>
                    <a:p>
                      <a:r>
                        <a:rPr lang="en-US" sz="1800" kern="1200" baseline="0" dirty="0" smtClean="0">
                          <a:solidFill>
                            <a:srgbClr val="FF0000"/>
                          </a:solidFill>
                        </a:rPr>
                        <a:t>Amount of feed •</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rgbClr val="FF0000"/>
                          </a:solidFill>
                        </a:rPr>
                        <a:t>Average requirement of milk : 100 ml. / kg / 24 hours on the third day and increases</a:t>
                      </a:r>
                      <a:endParaRPr lang="en-US" dirty="0" smtClean="0">
                        <a:solidFill>
                          <a:srgbClr val="FF0000"/>
                        </a:solidFill>
                      </a:endParaRPr>
                    </a:p>
                    <a:p>
                      <a:endParaRPr lang="en-US" dirty="0">
                        <a:solidFill>
                          <a:srgbClr val="FF0000"/>
                        </a:solidFill>
                      </a:endParaRPr>
                    </a:p>
                  </a:txBody>
                  <a:tcPr/>
                </a:tc>
              </a:tr>
            </a:tbl>
          </a:graphicData>
        </a:graphic>
      </p:graphicFrame>
      <p:sp>
        <p:nvSpPr>
          <p:cNvPr id="3" name="Slide Number Placeholder 2"/>
          <p:cNvSpPr>
            <a:spLocks noGrp="1"/>
          </p:cNvSpPr>
          <p:nvPr>
            <p:ph type="sldNum" sz="quarter" idx="12"/>
          </p:nvPr>
        </p:nvSpPr>
        <p:spPr/>
        <p:txBody>
          <a:bodyPr/>
          <a:lstStyle/>
          <a:p>
            <a:fld id="{EA49B7F3-C5BC-42DF-84D2-211BEA422F1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pic>
        <p:nvPicPr>
          <p:cNvPr id="6" name="Picture 5"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905000"/>
            <a:ext cx="6477000" cy="3962400"/>
          </a:xfrm>
        </p:spPr>
        <p:txBody>
          <a:bodyPr>
            <a:normAutofit/>
          </a:bodyPr>
          <a:lstStyle/>
          <a:p>
            <a:r>
              <a:rPr lang="en-US" sz="4000" dirty="0" smtClean="0">
                <a:solidFill>
                  <a:srgbClr val="FF0000"/>
                </a:solidFill>
              </a:rPr>
              <a:t>Nipple confusion</a:t>
            </a:r>
          </a:p>
          <a:p>
            <a:r>
              <a:rPr lang="en-US" sz="4000" dirty="0" smtClean="0">
                <a:solidFill>
                  <a:srgbClr val="FF0000"/>
                </a:solidFill>
              </a:rPr>
              <a:t>Burping</a:t>
            </a:r>
          </a:p>
          <a:p>
            <a:r>
              <a:rPr lang="en-US" sz="4000" dirty="0" smtClean="0">
                <a:solidFill>
                  <a:srgbClr val="FF0000"/>
                </a:solidFill>
              </a:rPr>
              <a:t>Baby friendly hospital</a:t>
            </a:r>
          </a:p>
          <a:p>
            <a:r>
              <a:rPr lang="en-US" sz="4000" dirty="0" smtClean="0">
                <a:solidFill>
                  <a:srgbClr val="FF0000"/>
                </a:solidFill>
              </a:rPr>
              <a:t>Humanization of cows milk</a:t>
            </a:r>
          </a:p>
          <a:p>
            <a:endParaRPr lang="en-US" sz="4000"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22</a:t>
            </a:fld>
            <a:endParaRPr lang="en-US"/>
          </a:p>
        </p:txBody>
      </p:sp>
      <p:pic>
        <p:nvPicPr>
          <p:cNvPr id="5" name="Picture 4" descr="2baby2"/>
          <p:cNvPicPr>
            <a:picLocks noChangeAspect="1" noChangeArrowheads="1" noCrop="1"/>
          </p:cNvPicPr>
          <p:nvPr/>
        </p:nvPicPr>
        <p:blipFill>
          <a:blip r:embed="rId3"/>
          <a:srcRect/>
          <a:stretch>
            <a:fillRect/>
          </a:stretch>
        </p:blipFill>
        <p:spPr bwMode="auto">
          <a:xfrm flipH="1">
            <a:off x="7086600" y="4038600"/>
            <a:ext cx="1295400" cy="1295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le 1"/>
          <p:cNvSpPr>
            <a:spLocks noGrp="1"/>
          </p:cNvSpPr>
          <p:nvPr>
            <p:ph type="title"/>
          </p:nvPr>
        </p:nvSpPr>
        <p:spPr/>
        <p:txBody>
          <a:bodyPr>
            <a:normAutofit/>
          </a:bodyPr>
          <a:lstStyle/>
          <a:p>
            <a:r>
              <a:rPr lang="en-US" sz="3600" b="1" dirty="0" smtClean="0">
                <a:solidFill>
                  <a:srgbClr val="FF0000"/>
                </a:solidFill>
                <a:latin typeface="Arial Narrow" pitchFamily="34" charset="0"/>
              </a:rPr>
              <a:t>Medicines contraindicated during lactation</a:t>
            </a:r>
            <a:endParaRPr lang="en-US" dirty="0">
              <a:solidFill>
                <a:srgbClr val="FF0000"/>
              </a:solidFill>
              <a:latin typeface="Arial Narrow" pitchFamily="34" charset="0"/>
            </a:endParaRPr>
          </a:p>
        </p:txBody>
      </p:sp>
      <p:sp>
        <p:nvSpPr>
          <p:cNvPr id="3" name="Content Placeholder 2"/>
          <p:cNvSpPr>
            <a:spLocks noGrp="1"/>
          </p:cNvSpPr>
          <p:nvPr>
            <p:ph idx="1"/>
          </p:nvPr>
        </p:nvSpPr>
        <p:spPr>
          <a:xfrm>
            <a:off x="228600" y="1295400"/>
            <a:ext cx="8915400" cy="5257800"/>
          </a:xfrm>
        </p:spPr>
        <p:txBody>
          <a:bodyPr>
            <a:noAutofit/>
          </a:bodyPr>
          <a:lstStyle/>
          <a:p>
            <a:pPr>
              <a:lnSpc>
                <a:spcPct val="150000"/>
              </a:lnSpc>
            </a:pPr>
            <a:r>
              <a:rPr lang="en-US" dirty="0" smtClean="0">
                <a:solidFill>
                  <a:srgbClr val="FF0000"/>
                </a:solidFill>
                <a:latin typeface="Arial Narrow" pitchFamily="34" charset="0"/>
              </a:rPr>
              <a:t>Chemotherapeutic agents.</a:t>
            </a:r>
          </a:p>
          <a:p>
            <a:pPr>
              <a:lnSpc>
                <a:spcPct val="150000"/>
              </a:lnSpc>
            </a:pPr>
            <a:r>
              <a:rPr lang="en-US" dirty="0" smtClean="0">
                <a:solidFill>
                  <a:srgbClr val="FF0000"/>
                </a:solidFill>
                <a:latin typeface="Arial Narrow" pitchFamily="34" charset="0"/>
              </a:rPr>
              <a:t>Drugs of abuse e.g. marijuana, heroin, PCP, nicotine, etc.</a:t>
            </a:r>
          </a:p>
          <a:p>
            <a:pPr>
              <a:lnSpc>
                <a:spcPct val="150000"/>
              </a:lnSpc>
            </a:pPr>
            <a:r>
              <a:rPr lang="en-US" dirty="0" smtClean="0">
                <a:solidFill>
                  <a:srgbClr val="FF0000"/>
                </a:solidFill>
                <a:latin typeface="Arial Narrow" pitchFamily="34" charset="0"/>
              </a:rPr>
              <a:t>Radioactive compounds</a:t>
            </a:r>
          </a:p>
          <a:p>
            <a:pPr>
              <a:lnSpc>
                <a:spcPct val="150000"/>
              </a:lnSpc>
            </a:pPr>
            <a:r>
              <a:rPr lang="en-US" dirty="0" smtClean="0">
                <a:solidFill>
                  <a:srgbClr val="FF0000"/>
                </a:solidFill>
                <a:latin typeface="Arial Narrow" pitchFamily="34" charset="0"/>
              </a:rPr>
              <a:t>Anti-anxiety, antidepressants, and antipsychotic medication's effects are not known but are of concern.</a:t>
            </a:r>
            <a:endParaRPr lang="en-US" dirty="0">
              <a:solidFill>
                <a:srgbClr val="FF0000"/>
              </a:solidFill>
              <a:latin typeface="Arial Narrow" pitchFamily="34" charset="0"/>
            </a:endParaRPr>
          </a:p>
        </p:txBody>
      </p:sp>
      <p:sp>
        <p:nvSpPr>
          <p:cNvPr id="4" name="Slide Number Placeholder 3"/>
          <p:cNvSpPr>
            <a:spLocks noGrp="1"/>
          </p:cNvSpPr>
          <p:nvPr>
            <p:ph type="sldNum" sz="quarter" idx="12"/>
          </p:nvPr>
        </p:nvSpPr>
        <p:spPr/>
        <p:txBody>
          <a:bodyPr/>
          <a:lstStyle/>
          <a:p>
            <a:fld id="{EA49B7F3-C5BC-42DF-84D2-211BEA422F1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600200"/>
            <a:ext cx="8915400" cy="4525963"/>
          </a:xfrm>
        </p:spPr>
        <p:txBody>
          <a:bodyPr>
            <a:noAutofit/>
          </a:bodyPr>
          <a:lstStyle/>
          <a:p>
            <a:r>
              <a:rPr lang="en-US" sz="1600" dirty="0" smtClean="0"/>
              <a:t>•</a:t>
            </a:r>
            <a:endParaRPr lang="en-US" sz="1600" dirty="0"/>
          </a:p>
        </p:txBody>
      </p:sp>
      <p:graphicFrame>
        <p:nvGraphicFramePr>
          <p:cNvPr id="4" name="Table 3"/>
          <p:cNvGraphicFramePr>
            <a:graphicFrameLocks noGrp="1"/>
          </p:cNvGraphicFramePr>
          <p:nvPr/>
        </p:nvGraphicFramePr>
        <p:xfrm>
          <a:off x="0" y="1"/>
          <a:ext cx="9144000" cy="7062157"/>
        </p:xfrm>
        <a:graphic>
          <a:graphicData uri="http://schemas.openxmlformats.org/drawingml/2006/table">
            <a:tbl>
              <a:tblPr firstRow="1" bandRow="1">
                <a:tableStyleId>{21E4AEA4-8DFA-4A89-87EB-49C32662AFE0}</a:tableStyleId>
              </a:tblPr>
              <a:tblGrid>
                <a:gridCol w="4288779"/>
                <a:gridCol w="4855221"/>
              </a:tblGrid>
              <a:tr h="984563">
                <a:tc>
                  <a:txBody>
                    <a:bodyPr/>
                    <a:lstStyle/>
                    <a:p>
                      <a:pPr algn="ctr"/>
                      <a:r>
                        <a:rPr lang="en-US" sz="2400" dirty="0" smtClean="0">
                          <a:latin typeface="Arial Narrow" pitchFamily="34" charset="0"/>
                        </a:rPr>
                        <a:t>Conditions those are contraindicated for breast-feeding </a:t>
                      </a:r>
                      <a:endParaRPr lang="en-US" sz="2400"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Narrow" pitchFamily="34" charset="0"/>
                        </a:rPr>
                        <a:t>Conditions that are not contraindicated for breast-feeding</a:t>
                      </a:r>
                    </a:p>
                    <a:p>
                      <a:endParaRPr lang="en-US" sz="2400" dirty="0">
                        <a:latin typeface="Arial Narrow" pitchFamily="34" charset="0"/>
                      </a:endParaRPr>
                    </a:p>
                  </a:txBody>
                  <a:tcPr/>
                </a:tc>
              </a:tr>
              <a:tr h="27685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latin typeface="Arial Narrow" pitchFamily="34" charset="0"/>
                        </a:rPr>
                        <a:t>In infant </a:t>
                      </a:r>
                    </a:p>
                    <a:p>
                      <a:endParaRPr lang="en-US" sz="2400" dirty="0" smtClean="0">
                        <a:solidFill>
                          <a:srgbClr val="FF0000"/>
                        </a:solidFill>
                        <a:latin typeface="Arial Narrow" pitchFamily="34" charset="0"/>
                      </a:endParaRPr>
                    </a:p>
                    <a:p>
                      <a:endParaRPr lang="en-US" sz="2400" dirty="0" smtClean="0">
                        <a:solidFill>
                          <a:srgbClr val="FF0000"/>
                        </a:solidFill>
                        <a:latin typeface="Arial Narrow" pitchFamily="34" charset="0"/>
                      </a:endParaRPr>
                    </a:p>
                    <a:p>
                      <a:r>
                        <a:rPr lang="en-US" sz="2400" dirty="0" smtClean="0">
                          <a:solidFill>
                            <a:srgbClr val="FF0000"/>
                          </a:solidFill>
                          <a:latin typeface="Arial Narrow" pitchFamily="34" charset="0"/>
                        </a:rPr>
                        <a:t>Infant with </a:t>
                      </a:r>
                      <a:r>
                        <a:rPr lang="en-US" sz="2400" dirty="0" err="1" smtClean="0">
                          <a:solidFill>
                            <a:srgbClr val="FF0000"/>
                          </a:solidFill>
                          <a:latin typeface="Arial Narrow" pitchFamily="34" charset="0"/>
                        </a:rPr>
                        <a:t>galactosemia</a:t>
                      </a:r>
                      <a:r>
                        <a:rPr lang="en-US" sz="2400" dirty="0" smtClean="0">
                          <a:solidFill>
                            <a:srgbClr val="FF0000"/>
                          </a:solidFill>
                          <a:latin typeface="Arial Narrow" pitchFamily="34"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FF0000"/>
                          </a:solidFill>
                          <a:latin typeface="Arial Narrow" pitchFamily="34" charset="0"/>
                        </a:rPr>
                        <a:t>Mother taking antiretroviral medications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FF0000"/>
                          </a:solidFill>
                          <a:latin typeface="Arial Narrow" pitchFamily="34" charset="0"/>
                        </a:rPr>
                        <a:t>Mother with Hepatitis B surface antigen positive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FF0000"/>
                          </a:solidFill>
                          <a:latin typeface="Arial Narrow" pitchFamily="34" charset="0"/>
                        </a:rPr>
                        <a:t>Mother with Hepatitis C infection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FF0000"/>
                          </a:solidFill>
                          <a:latin typeface="Arial Narrow" pitchFamily="34" charset="0"/>
                        </a:rPr>
                        <a:t>Cytomegalovirus (CMV) infection in  mothers</a:t>
                      </a:r>
                    </a:p>
                  </a:txBody>
                  <a:tcPr/>
                </a:tc>
              </a:tr>
              <a:tr h="3104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latin typeface="Arial Narrow" pitchFamily="34" charset="0"/>
                        </a:rPr>
                        <a:t> In Mothers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400" dirty="0" smtClean="0">
                        <a:solidFill>
                          <a:srgbClr val="FF0000"/>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FF0000"/>
                          </a:solidFill>
                          <a:latin typeface="Arial Narrow" pitchFamily="34" charset="0"/>
                        </a:rPr>
                        <a:t>Mother with active tuberculosis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FF0000"/>
                          </a:solidFill>
                          <a:latin typeface="Arial Narrow" pitchFamily="34" charset="0"/>
                        </a:rPr>
                        <a:t> Mother infected with the HIV</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FF0000"/>
                          </a:solidFill>
                          <a:latin typeface="Arial Narrow" pitchFamily="34" charset="0"/>
                        </a:rPr>
                        <a:t> Mother is on medications that are contraindicated during lactation.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latin typeface="Arial Narrow" pitchFamily="34" charset="0"/>
                      </a:endParaRPr>
                    </a:p>
                  </a:txBody>
                  <a:tcPr/>
                </a:tc>
                <a:tc>
                  <a:txBody>
                    <a:bodyPr/>
                    <a:lstStyle/>
                    <a:p>
                      <a:endParaRPr lang="en-US" sz="2400" dirty="0" smtClean="0">
                        <a:solidFill>
                          <a:srgbClr val="FF0000"/>
                        </a:solidFill>
                        <a:latin typeface="Arial Narrow" pitchFamily="34" charset="0"/>
                      </a:endParaRPr>
                    </a:p>
                    <a:p>
                      <a:endParaRPr lang="en-US" sz="2400" dirty="0" smtClean="0">
                        <a:solidFill>
                          <a:srgbClr val="FF0000"/>
                        </a:solidFill>
                        <a:latin typeface="Arial Narrow" pitchFamily="34" charset="0"/>
                      </a:endParaRPr>
                    </a:p>
                    <a:p>
                      <a:r>
                        <a:rPr lang="en-US" sz="2800" dirty="0" smtClean="0">
                          <a:solidFill>
                            <a:srgbClr val="FF0000"/>
                          </a:solidFill>
                          <a:latin typeface="Arial Narrow" pitchFamily="34" charset="0"/>
                        </a:rPr>
                        <a:t>In all full term infants, the benefits of breastfeeding appear to</a:t>
                      </a:r>
                      <a:r>
                        <a:rPr lang="en-US" sz="2800" baseline="0" dirty="0" smtClean="0">
                          <a:solidFill>
                            <a:srgbClr val="FF0000"/>
                          </a:solidFill>
                          <a:latin typeface="Arial Narrow" pitchFamily="34" charset="0"/>
                        </a:rPr>
                        <a:t> </a:t>
                      </a:r>
                      <a:r>
                        <a:rPr lang="en-US" sz="2800" dirty="0" smtClean="0">
                          <a:solidFill>
                            <a:srgbClr val="FF0000"/>
                          </a:solidFill>
                          <a:latin typeface="Arial Narrow" pitchFamily="34" charset="0"/>
                        </a:rPr>
                        <a:t>outweigh the risk of transmission from cytomegalovirus. </a:t>
                      </a:r>
                      <a:endParaRPr lang="en-US" sz="2800" dirty="0">
                        <a:solidFill>
                          <a:srgbClr val="FF0000"/>
                        </a:solidFill>
                        <a:latin typeface="Arial Narrow" pitchFamily="34" charset="0"/>
                      </a:endParaRPr>
                    </a:p>
                  </a:txBody>
                  <a:tcPr/>
                </a:tc>
              </a:tr>
            </a:tbl>
          </a:graphicData>
        </a:graphic>
      </p:graphicFrame>
      <p:sp>
        <p:nvSpPr>
          <p:cNvPr id="5" name="Rectangle 4"/>
          <p:cNvSpPr/>
          <p:nvPr/>
        </p:nvSpPr>
        <p:spPr>
          <a:xfrm>
            <a:off x="8401050" y="6395750"/>
            <a:ext cx="2286000" cy="338554"/>
          </a:xfrm>
          <a:prstGeom prst="rect">
            <a:avLst/>
          </a:prstGeom>
        </p:spPr>
        <p:txBody>
          <a:bodyPr>
            <a:spAutoFit/>
          </a:bodyPr>
          <a:lstStyle/>
          <a:p>
            <a:pPr marL="342900" lvl="0" indent="-342900">
              <a:spcBef>
                <a:spcPct val="20000"/>
              </a:spcBef>
            </a:pPr>
            <a:r>
              <a:rPr lang="en-US" sz="1600" b="1" dirty="0" smtClean="0">
                <a:solidFill>
                  <a:prstClr val="black"/>
                </a:solidFill>
              </a:rPr>
              <a:t>.</a:t>
            </a:r>
          </a:p>
        </p:txBody>
      </p:sp>
      <p:sp>
        <p:nvSpPr>
          <p:cNvPr id="6" name="Slide Number Placeholder 5"/>
          <p:cNvSpPr>
            <a:spLocks noGrp="1"/>
          </p:cNvSpPr>
          <p:nvPr>
            <p:ph type="sldNum" sz="quarter" idx="12"/>
          </p:nvPr>
        </p:nvSpPr>
        <p:spPr/>
        <p:txBody>
          <a:bodyPr/>
          <a:lstStyle/>
          <a:p>
            <a:fld id="{EA49B7F3-C5BC-42DF-84D2-211BEA422F1D}" type="slidenum">
              <a:rPr lang="en-US" smtClean="0"/>
              <a:pPr/>
              <a:t>24</a:t>
            </a:fld>
            <a:endParaRPr lang="en-US"/>
          </a:p>
        </p:txBody>
      </p:sp>
      <p:pic>
        <p:nvPicPr>
          <p:cNvPr id="7" name="Picture 18" descr="baby005"/>
          <p:cNvPicPr>
            <a:picLocks noChangeAspect="1" noChangeArrowheads="1" noCrop="1"/>
          </p:cNvPicPr>
          <p:nvPr/>
        </p:nvPicPr>
        <p:blipFill>
          <a:blip r:embed="rId2"/>
          <a:srcRect/>
          <a:stretch>
            <a:fillRect/>
          </a:stretch>
        </p:blipFill>
        <p:spPr bwMode="auto">
          <a:xfrm flipH="1">
            <a:off x="7772400" y="3581400"/>
            <a:ext cx="1143000" cy="1143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35845" name="Rectangle 2"/>
          <p:cNvSpPr>
            <a:spLocks noGrp="1" noChangeArrowheads="1"/>
          </p:cNvSpPr>
          <p:nvPr>
            <p:ph type="title"/>
          </p:nvPr>
        </p:nvSpPr>
        <p:spPr>
          <a:xfrm>
            <a:off x="828675" y="228600"/>
            <a:ext cx="7515225" cy="685800"/>
          </a:xfrm>
        </p:spPr>
        <p:txBody>
          <a:bodyPr>
            <a:normAutofit/>
          </a:bodyPr>
          <a:lstStyle/>
          <a:p>
            <a:pPr eaLnBrk="1" hangingPunct="1"/>
            <a:r>
              <a:rPr lang="en-US" sz="3600" dirty="0" smtClean="0">
                <a:solidFill>
                  <a:srgbClr val="FF0000"/>
                </a:solidFill>
                <a:latin typeface="Arial Narrow" pitchFamily="34" charset="0"/>
              </a:rPr>
              <a:t>EXPRESSED BREAST MILK (EBM)</a:t>
            </a:r>
          </a:p>
        </p:txBody>
      </p:sp>
      <p:sp>
        <p:nvSpPr>
          <p:cNvPr id="35846" name="Rectangle 3"/>
          <p:cNvSpPr>
            <a:spLocks noGrp="1" noChangeArrowheads="1"/>
          </p:cNvSpPr>
          <p:nvPr>
            <p:ph type="body" idx="1"/>
          </p:nvPr>
        </p:nvSpPr>
        <p:spPr>
          <a:xfrm>
            <a:off x="304800" y="838200"/>
            <a:ext cx="8458200" cy="5562600"/>
          </a:xfrm>
        </p:spPr>
        <p:txBody>
          <a:bodyPr>
            <a:normAutofit fontScale="25000" lnSpcReduction="20000"/>
          </a:bodyPr>
          <a:lstStyle/>
          <a:p>
            <a:pPr eaLnBrk="1" hangingPunct="1">
              <a:lnSpc>
                <a:spcPct val="110000"/>
              </a:lnSpc>
              <a:buFont typeface="Wingdings" pitchFamily="2" charset="2"/>
              <a:buNone/>
            </a:pPr>
            <a:r>
              <a:rPr lang="en-US" sz="9600" b="1" dirty="0" smtClean="0">
                <a:solidFill>
                  <a:srgbClr val="FF0000"/>
                </a:solidFill>
                <a:latin typeface="Arial Narrow" pitchFamily="34" charset="0"/>
              </a:rPr>
              <a:t>Indications</a:t>
            </a:r>
          </a:p>
          <a:p>
            <a:pPr lvl="1" eaLnBrk="1" hangingPunct="1">
              <a:lnSpc>
                <a:spcPct val="110000"/>
              </a:lnSpc>
            </a:pPr>
            <a:r>
              <a:rPr lang="en-US" sz="8000" dirty="0" smtClean="0">
                <a:solidFill>
                  <a:srgbClr val="FF0000"/>
                </a:solidFill>
                <a:latin typeface="Arial Narrow" pitchFamily="34" charset="0"/>
              </a:rPr>
              <a:t>Sick mother, local breast problems </a:t>
            </a:r>
          </a:p>
          <a:p>
            <a:pPr lvl="1" eaLnBrk="1" hangingPunct="1">
              <a:lnSpc>
                <a:spcPct val="110000"/>
              </a:lnSpc>
            </a:pPr>
            <a:r>
              <a:rPr lang="en-US" sz="8000" dirty="0" smtClean="0">
                <a:solidFill>
                  <a:srgbClr val="FF0000"/>
                </a:solidFill>
                <a:latin typeface="Arial Narrow" pitchFamily="34" charset="0"/>
              </a:rPr>
              <a:t>Preterm / sick baby</a:t>
            </a:r>
          </a:p>
          <a:p>
            <a:pPr lvl="1" eaLnBrk="1" hangingPunct="1">
              <a:lnSpc>
                <a:spcPct val="110000"/>
              </a:lnSpc>
            </a:pPr>
            <a:r>
              <a:rPr lang="en-US" sz="8000" dirty="0" smtClean="0">
                <a:solidFill>
                  <a:srgbClr val="FF0000"/>
                </a:solidFill>
                <a:latin typeface="Arial Narrow" pitchFamily="34" charset="0"/>
              </a:rPr>
              <a:t>Working mother</a:t>
            </a:r>
          </a:p>
          <a:p>
            <a:pPr lvl="1" eaLnBrk="1" hangingPunct="1">
              <a:lnSpc>
                <a:spcPct val="110000"/>
              </a:lnSpc>
              <a:buNone/>
            </a:pPr>
            <a:r>
              <a:rPr lang="en-US" sz="9600" b="1" dirty="0" smtClean="0">
                <a:solidFill>
                  <a:srgbClr val="FF0000"/>
                </a:solidFill>
                <a:latin typeface="Arial Narrow" pitchFamily="34" charset="0"/>
              </a:rPr>
              <a:t>Methods</a:t>
            </a:r>
          </a:p>
          <a:p>
            <a:pPr lvl="1" eaLnBrk="1" hangingPunct="1">
              <a:lnSpc>
                <a:spcPct val="110000"/>
              </a:lnSpc>
              <a:buClr>
                <a:srgbClr val="FF0066"/>
              </a:buClr>
              <a:buFont typeface="Arial" pitchFamily="34" charset="0"/>
              <a:buChar char="•"/>
            </a:pPr>
            <a:r>
              <a:rPr lang="en-US" sz="9600" dirty="0" smtClean="0">
                <a:solidFill>
                  <a:srgbClr val="FF0000"/>
                </a:solidFill>
                <a:latin typeface="Arial Narrow" pitchFamily="34" charset="0"/>
              </a:rPr>
              <a:t>Manual expression</a:t>
            </a:r>
          </a:p>
          <a:p>
            <a:pPr lvl="1" eaLnBrk="1" hangingPunct="1">
              <a:lnSpc>
                <a:spcPct val="110000"/>
              </a:lnSpc>
              <a:buClr>
                <a:srgbClr val="FF0066"/>
              </a:buClr>
              <a:buFont typeface="Arial" pitchFamily="34" charset="0"/>
              <a:buChar char="•"/>
            </a:pPr>
            <a:r>
              <a:rPr lang="en-US" sz="9600" dirty="0" smtClean="0">
                <a:solidFill>
                  <a:srgbClr val="FF0000"/>
                </a:solidFill>
                <a:latin typeface="Arial Narrow" pitchFamily="34" charset="0"/>
              </a:rPr>
              <a:t>Breast pump</a:t>
            </a:r>
            <a:endParaRPr lang="en-US" sz="9600" b="1" dirty="0" smtClean="0">
              <a:solidFill>
                <a:srgbClr val="FF0000"/>
              </a:solidFill>
              <a:latin typeface="Arial Narrow" pitchFamily="34" charset="0"/>
            </a:endParaRPr>
          </a:p>
          <a:p>
            <a:pPr eaLnBrk="1" hangingPunct="1">
              <a:lnSpc>
                <a:spcPct val="110000"/>
              </a:lnSpc>
              <a:buFont typeface="Wingdings" pitchFamily="2" charset="2"/>
              <a:buNone/>
            </a:pPr>
            <a:r>
              <a:rPr lang="en-US" sz="9600" b="1" dirty="0" smtClean="0">
                <a:solidFill>
                  <a:srgbClr val="FF0000"/>
                </a:solidFill>
                <a:latin typeface="Arial Narrow" pitchFamily="34" charset="0"/>
              </a:rPr>
              <a:t>Storage</a:t>
            </a:r>
          </a:p>
          <a:p>
            <a:pPr lvl="1" eaLnBrk="1" hangingPunct="1">
              <a:lnSpc>
                <a:spcPct val="110000"/>
              </a:lnSpc>
            </a:pPr>
            <a:r>
              <a:rPr lang="en-US" sz="9600" dirty="0" smtClean="0">
                <a:solidFill>
                  <a:srgbClr val="FF0000"/>
                </a:solidFill>
                <a:latin typeface="Arial Narrow" pitchFamily="34" charset="0"/>
              </a:rPr>
              <a:t>Clean wide-mouthed container with tight lid</a:t>
            </a:r>
          </a:p>
          <a:p>
            <a:pPr lvl="1" eaLnBrk="1" hangingPunct="1">
              <a:lnSpc>
                <a:spcPct val="110000"/>
              </a:lnSpc>
            </a:pPr>
            <a:r>
              <a:rPr lang="en-US" sz="9600" dirty="0" smtClean="0">
                <a:solidFill>
                  <a:srgbClr val="FF0000"/>
                </a:solidFill>
                <a:latin typeface="Arial Narrow" pitchFamily="34" charset="0"/>
              </a:rPr>
              <a:t>At room temperature: 6 hrs</a:t>
            </a:r>
          </a:p>
          <a:p>
            <a:pPr lvl="1" eaLnBrk="1" hangingPunct="1">
              <a:lnSpc>
                <a:spcPct val="110000"/>
              </a:lnSpc>
            </a:pPr>
            <a:r>
              <a:rPr lang="en-US" sz="9600" dirty="0" smtClean="0">
                <a:solidFill>
                  <a:srgbClr val="FF0000"/>
                </a:solidFill>
                <a:latin typeface="Arial Narrow" pitchFamily="34" charset="0"/>
              </a:rPr>
              <a:t>Refrigerator: 24 hours; Freezer (20°C): for 3 months</a:t>
            </a:r>
          </a:p>
          <a:p>
            <a:pPr>
              <a:lnSpc>
                <a:spcPct val="170000"/>
              </a:lnSpc>
            </a:pPr>
            <a:r>
              <a:rPr lang="en-US" sz="9600" dirty="0" smtClean="0">
                <a:solidFill>
                  <a:srgbClr val="FF0000"/>
                </a:solidFill>
                <a:latin typeface="Arial Narrow" pitchFamily="34" charset="0"/>
              </a:rPr>
              <a:t>It is not advisable to boil the EBM.</a:t>
            </a:r>
          </a:p>
          <a:p>
            <a:pPr algn="ctr">
              <a:buNone/>
            </a:pPr>
            <a:r>
              <a:rPr lang="en-US" sz="7200" b="1" dirty="0" smtClean="0">
                <a:solidFill>
                  <a:srgbClr val="FF0000"/>
                </a:solidFill>
                <a:latin typeface="Arial Narrow" pitchFamily="34" charset="0"/>
              </a:rPr>
              <a:t>                    </a:t>
            </a:r>
            <a:r>
              <a:rPr lang="en-US" sz="9600" b="1" dirty="0" smtClean="0">
                <a:solidFill>
                  <a:srgbClr val="C00000"/>
                </a:solidFill>
                <a:latin typeface="Arial Narrow" pitchFamily="34" charset="0"/>
              </a:rPr>
              <a:t>Feed with cup or spoon or </a:t>
            </a:r>
            <a:r>
              <a:rPr lang="en-US" sz="9600" b="1" i="1" dirty="0" err="1" smtClean="0">
                <a:solidFill>
                  <a:srgbClr val="C00000"/>
                </a:solidFill>
                <a:latin typeface="Arial Narrow" pitchFamily="34" charset="0"/>
              </a:rPr>
              <a:t>paladai</a:t>
            </a:r>
            <a:r>
              <a:rPr lang="en-US" sz="9600" b="1" i="1" dirty="0" smtClean="0">
                <a:solidFill>
                  <a:srgbClr val="C00000"/>
                </a:solidFill>
                <a:latin typeface="Arial Narrow" pitchFamily="34" charset="0"/>
              </a:rPr>
              <a:t>, never feed with bottle</a:t>
            </a:r>
            <a:r>
              <a:rPr lang="en-US" sz="4800" b="1" i="1" dirty="0" smtClean="0">
                <a:solidFill>
                  <a:srgbClr val="C00000"/>
                </a:solidFill>
                <a:latin typeface="Arial Narrow" pitchFamily="34" charset="0"/>
              </a:rPr>
              <a:t>.</a:t>
            </a:r>
            <a:r>
              <a:rPr lang="en-US" sz="12800" b="1" dirty="0" smtClean="0">
                <a:solidFill>
                  <a:srgbClr val="C00000"/>
                </a:solidFill>
                <a:latin typeface="Arial Narrow" pitchFamily="34" charset="0"/>
              </a:rPr>
              <a:t> </a:t>
            </a:r>
            <a:endParaRPr lang="en-US" sz="5600" b="1" dirty="0" smtClean="0">
              <a:solidFill>
                <a:srgbClr val="C00000"/>
              </a:solidFill>
              <a:latin typeface="Arial Narrow" pitchFamily="34" charset="0"/>
            </a:endParaRPr>
          </a:p>
        </p:txBody>
      </p:sp>
      <p:pic>
        <p:nvPicPr>
          <p:cNvPr id="1026" name="Picture 2"/>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419600" y="1219200"/>
            <a:ext cx="2362200" cy="2023502"/>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7" name="Picture 3"/>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239000" y="3352800"/>
            <a:ext cx="1524000" cy="914400"/>
          </a:xfrm>
          <a:prstGeom prst="rect">
            <a:avLst/>
          </a:prstGeom>
          <a:solidFill>
            <a:srgbClr val="FFFFFF">
              <a:shade val="85000"/>
            </a:srgbClr>
          </a:solidFill>
          <a:ln w="190500" cap="rnd">
            <a:solidFill>
              <a:srgbClr val="FFCC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Slide Number Placeholder 5"/>
          <p:cNvSpPr>
            <a:spLocks noGrp="1"/>
          </p:cNvSpPr>
          <p:nvPr>
            <p:ph type="sldNum" sz="quarter" idx="12"/>
          </p:nvPr>
        </p:nvSpPr>
        <p:spPr/>
        <p:txBody>
          <a:bodyPr/>
          <a:lstStyle/>
          <a:p>
            <a:fld id="{EA49B7F3-C5BC-42DF-84D2-211BEA422F1D}" type="slidenum">
              <a:rPr lang="en-US" smtClean="0"/>
              <a:pPr/>
              <a:t>25</a:t>
            </a:fld>
            <a:endParaRPr lang="en-US"/>
          </a:p>
        </p:txBody>
      </p:sp>
      <p:pic>
        <p:nvPicPr>
          <p:cNvPr id="8" name="Picture 19" descr="abab22"/>
          <p:cNvPicPr>
            <a:picLocks noChangeAspect="1" noChangeArrowheads="1" noCrop="1"/>
          </p:cNvPicPr>
          <p:nvPr/>
        </p:nvPicPr>
        <p:blipFill>
          <a:blip r:embed="rId5"/>
          <a:srcRect/>
          <a:stretch>
            <a:fillRect/>
          </a:stretch>
        </p:blipFill>
        <p:spPr bwMode="auto">
          <a:xfrm flipH="1">
            <a:off x="0" y="5581650"/>
            <a:ext cx="2667000" cy="1276350"/>
          </a:xfrm>
          <a:prstGeom prst="rect">
            <a:avLst/>
          </a:prstGeom>
          <a:noFill/>
        </p:spPr>
      </p:pic>
      <p:pic>
        <p:nvPicPr>
          <p:cNvPr id="9" name="Picture 8" descr="llllogo.gif"/>
          <p:cNvPicPr>
            <a:picLocks noChangeAspect="1"/>
          </p:cNvPicPr>
          <p:nvPr/>
        </p:nvPicPr>
        <p:blipFill>
          <a:blip r:embed="rId6">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4"/>
          <p:cNvSpPr>
            <a:spLocks noGrp="1"/>
          </p:cNvSpPr>
          <p:nvPr>
            <p:ph type="sldNum" sz="quarter" idx="11"/>
          </p:nvPr>
        </p:nvSpPr>
        <p:spPr>
          <a:noFill/>
        </p:spPr>
        <p:txBody>
          <a:bodyPr/>
          <a:lstStyle/>
          <a:p>
            <a:fld id="{D563A741-EB82-4797-BE55-45F58EC45E7A}" type="slidenum">
              <a:rPr lang="en-US" smtClean="0"/>
              <a:pPr/>
              <a:t>26</a:t>
            </a:fld>
            <a:endParaRPr lang="en-US" smtClean="0"/>
          </a:p>
        </p:txBody>
      </p:sp>
      <p:pic>
        <p:nvPicPr>
          <p:cNvPr id="36869" name="Picture 4" descr="Poster 6 - Breastmilk expression.emf"/>
          <p:cNvPicPr>
            <a:picLocks noChangeAspect="1"/>
          </p:cNvPicPr>
          <p:nvPr/>
        </p:nvPicPr>
        <p:blipFill>
          <a:blip r:embed="rId3"/>
          <a:srcRect/>
          <a:stretch>
            <a:fillRect/>
          </a:stretch>
        </p:blipFill>
        <p:spPr bwMode="auto">
          <a:xfrm>
            <a:off x="152400" y="304800"/>
            <a:ext cx="8686800" cy="6553200"/>
          </a:xfrm>
          <a:prstGeom prst="rect">
            <a:avLst/>
          </a:prstGeom>
          <a:noFill/>
          <a:ln w="9525">
            <a:noFill/>
            <a:miter lim="800000"/>
            <a:headEnd/>
            <a:tailEnd/>
          </a:ln>
        </p:spPr>
      </p:pic>
      <p:pic>
        <p:nvPicPr>
          <p:cNvPr id="4" name="Picture 3" descr="llllogo.gif"/>
          <p:cNvPicPr>
            <a:picLocks noChangeAspect="1"/>
          </p:cNvPicPr>
          <p:nvPr/>
        </p:nvPicPr>
        <p:blipFill>
          <a:blip r:embed="rId4">
            <a:duotone>
              <a:schemeClr val="accent2">
                <a:shade val="45000"/>
                <a:satMod val="135000"/>
              </a:schemeClr>
              <a:prstClr val="white"/>
            </a:duotone>
          </a:blip>
          <a:stretch>
            <a:fillRect/>
          </a:stretch>
        </p:blipFill>
        <p:spPr>
          <a:xfrm>
            <a:off x="7696200" y="3048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b="1" dirty="0" smtClean="0">
                <a:solidFill>
                  <a:srgbClr val="E929C0"/>
                </a:solidFill>
              </a:rPr>
              <a:t/>
            </a:r>
            <a:br>
              <a:rPr lang="en-US" b="1" dirty="0" smtClean="0">
                <a:solidFill>
                  <a:srgbClr val="E929C0"/>
                </a:solidFill>
              </a:rPr>
            </a:br>
            <a:r>
              <a:rPr lang="en-US" b="1" dirty="0" smtClean="0">
                <a:solidFill>
                  <a:srgbClr val="E929C0"/>
                </a:solidFill>
              </a:rPr>
              <a:t>Common complications of breast in puerperium</a:t>
            </a:r>
            <a:endParaRPr lang="en-US" dirty="0"/>
          </a:p>
        </p:txBody>
      </p:sp>
      <p:sp>
        <p:nvSpPr>
          <p:cNvPr id="3" name="Content Placeholder 2"/>
          <p:cNvSpPr>
            <a:spLocks noGrp="1"/>
          </p:cNvSpPr>
          <p:nvPr>
            <p:ph idx="1"/>
          </p:nvPr>
        </p:nvSpPr>
        <p:spPr>
          <a:xfrm>
            <a:off x="838200" y="2057400"/>
            <a:ext cx="7620000" cy="4267200"/>
          </a:xfrm>
        </p:spPr>
        <p:txBody>
          <a:bodyPr>
            <a:normAutofit fontScale="85000" lnSpcReduction="20000"/>
          </a:bodyPr>
          <a:lstStyle/>
          <a:p>
            <a:pPr marL="274320" indent="-274320" fontAlgn="auto">
              <a:lnSpc>
                <a:spcPct val="200000"/>
              </a:lnSpc>
              <a:spcAft>
                <a:spcPts val="0"/>
              </a:spcAft>
              <a:buClr>
                <a:srgbClr val="FF0066"/>
              </a:buClr>
              <a:buFont typeface="Wingdings 2"/>
              <a:buChar char=""/>
              <a:defRPr/>
            </a:pPr>
            <a:r>
              <a:rPr lang="en-US" sz="4000" b="1" dirty="0" smtClean="0">
                <a:solidFill>
                  <a:srgbClr val="FF0066"/>
                </a:solidFill>
              </a:rPr>
              <a:t>Breast engorgement</a:t>
            </a:r>
          </a:p>
          <a:p>
            <a:pPr marL="274320" indent="-274320" fontAlgn="auto">
              <a:lnSpc>
                <a:spcPct val="200000"/>
              </a:lnSpc>
              <a:spcAft>
                <a:spcPts val="0"/>
              </a:spcAft>
              <a:buClr>
                <a:srgbClr val="FF0066"/>
              </a:buClr>
              <a:buFont typeface="Wingdings 2"/>
              <a:buChar char=""/>
              <a:defRPr/>
            </a:pPr>
            <a:r>
              <a:rPr lang="en-US" sz="4000" b="1" dirty="0" smtClean="0">
                <a:solidFill>
                  <a:srgbClr val="FF0066"/>
                </a:solidFill>
              </a:rPr>
              <a:t>Cracked/flat nipples</a:t>
            </a:r>
          </a:p>
          <a:p>
            <a:pPr marL="274320" indent="-274320" fontAlgn="auto">
              <a:lnSpc>
                <a:spcPct val="200000"/>
              </a:lnSpc>
              <a:spcAft>
                <a:spcPts val="0"/>
              </a:spcAft>
              <a:buClr>
                <a:srgbClr val="FF0066"/>
              </a:buClr>
              <a:buFont typeface="Wingdings 2"/>
              <a:buChar char=""/>
              <a:defRPr/>
            </a:pPr>
            <a:r>
              <a:rPr lang="en-US" sz="4000" b="1" dirty="0" smtClean="0">
                <a:solidFill>
                  <a:srgbClr val="FF0066"/>
                </a:solidFill>
              </a:rPr>
              <a:t>Mastitis and  Breast abscess</a:t>
            </a:r>
          </a:p>
          <a:p>
            <a:pPr marL="274320" indent="-274320" fontAlgn="auto">
              <a:lnSpc>
                <a:spcPct val="200000"/>
              </a:lnSpc>
              <a:spcAft>
                <a:spcPts val="0"/>
              </a:spcAft>
              <a:buClr>
                <a:srgbClr val="FF0066"/>
              </a:buClr>
              <a:buFont typeface="Wingdings 2"/>
              <a:buChar char=""/>
              <a:defRPr/>
            </a:pPr>
            <a:r>
              <a:rPr lang="en-US" sz="4000" b="1" dirty="0" smtClean="0">
                <a:solidFill>
                  <a:srgbClr val="FF0066"/>
                </a:solidFill>
              </a:rPr>
              <a:t>Failing lactation</a:t>
            </a:r>
          </a:p>
          <a:p>
            <a:endParaRPr lang="en-US"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27</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435152" y="6096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a:xfrm>
            <a:off x="304800" y="0"/>
            <a:ext cx="8229600" cy="990600"/>
          </a:xfrm>
        </p:spPr>
        <p:txBody>
          <a:bodyPr>
            <a:normAutofit fontScale="90000"/>
          </a:bodyPr>
          <a:lstStyle/>
          <a:p>
            <a:r>
              <a:rPr lang="en-US" sz="3600" dirty="0" smtClean="0">
                <a:solidFill>
                  <a:srgbClr val="FF0066"/>
                </a:solidFill>
                <a:latin typeface="Arial Narrow" pitchFamily="34" charset="0"/>
              </a:rPr>
              <a:t/>
            </a:r>
            <a:br>
              <a:rPr lang="en-US" sz="3600" dirty="0" smtClean="0">
                <a:solidFill>
                  <a:srgbClr val="FF0066"/>
                </a:solidFill>
                <a:latin typeface="Arial Narrow" pitchFamily="34" charset="0"/>
              </a:rPr>
            </a:br>
            <a:r>
              <a:rPr lang="en-US" sz="3600" dirty="0" smtClean="0">
                <a:solidFill>
                  <a:srgbClr val="FF0066"/>
                </a:solidFill>
                <a:latin typeface="Arial Narrow" pitchFamily="34" charset="0"/>
              </a:rPr>
              <a:t>BREAST ENGORGEMENT</a:t>
            </a:r>
            <a:endParaRPr lang="en-US" sz="3600" dirty="0">
              <a:solidFill>
                <a:srgbClr val="FF0066"/>
              </a:solidFill>
              <a:latin typeface="Arial Narrow" pitchFamily="34" charset="0"/>
            </a:endParaRPr>
          </a:p>
        </p:txBody>
      </p:sp>
      <p:sp>
        <p:nvSpPr>
          <p:cNvPr id="3" name="Content Placeholder 2"/>
          <p:cNvSpPr>
            <a:spLocks noGrp="1"/>
          </p:cNvSpPr>
          <p:nvPr>
            <p:ph idx="1"/>
          </p:nvPr>
        </p:nvSpPr>
        <p:spPr>
          <a:xfrm>
            <a:off x="533400" y="914400"/>
            <a:ext cx="8229600" cy="2971800"/>
          </a:xfrm>
        </p:spPr>
        <p:txBody>
          <a:bodyPr>
            <a:normAutofit fontScale="70000" lnSpcReduction="20000"/>
          </a:bodyPr>
          <a:lstStyle/>
          <a:p>
            <a:pPr>
              <a:buNone/>
            </a:pPr>
            <a:r>
              <a:rPr lang="en-US" b="1" dirty="0" smtClean="0">
                <a:solidFill>
                  <a:srgbClr val="FF0066"/>
                </a:solidFill>
                <a:latin typeface="Arial Narrow" pitchFamily="34" charset="0"/>
              </a:rPr>
              <a:t>Causes</a:t>
            </a:r>
          </a:p>
          <a:p>
            <a:r>
              <a:rPr lang="en-US" dirty="0" smtClean="0">
                <a:solidFill>
                  <a:srgbClr val="FF0066"/>
                </a:solidFill>
                <a:latin typeface="Arial Narrow" pitchFamily="34" charset="0"/>
              </a:rPr>
              <a:t>Delay in starting breast feeding</a:t>
            </a:r>
          </a:p>
          <a:p>
            <a:r>
              <a:rPr lang="en-US" dirty="0" smtClean="0">
                <a:solidFill>
                  <a:srgbClr val="FF0066"/>
                </a:solidFill>
                <a:latin typeface="Arial Narrow" pitchFamily="34" charset="0"/>
              </a:rPr>
              <a:t>Infrequent feedings</a:t>
            </a:r>
          </a:p>
          <a:p>
            <a:r>
              <a:rPr lang="en-US" dirty="0" smtClean="0">
                <a:solidFill>
                  <a:srgbClr val="FF0066"/>
                </a:solidFill>
                <a:latin typeface="Arial Narrow" pitchFamily="34" charset="0"/>
              </a:rPr>
              <a:t>Restriction of length of feed; small feedings may cause incomplete emptying of the breast.</a:t>
            </a:r>
          </a:p>
          <a:p>
            <a:r>
              <a:rPr lang="en-US" dirty="0" smtClean="0">
                <a:solidFill>
                  <a:srgbClr val="FF0066"/>
                </a:solidFill>
                <a:latin typeface="Arial Narrow" pitchFamily="34" charset="0"/>
              </a:rPr>
              <a:t>If the breast-feeding is suddenly stopped by mother or if the baby stops taking the feeds.</a:t>
            </a:r>
          </a:p>
          <a:p>
            <a:r>
              <a:rPr lang="en-US" dirty="0" smtClean="0">
                <a:solidFill>
                  <a:srgbClr val="FF0066"/>
                </a:solidFill>
                <a:latin typeface="Arial Narrow" pitchFamily="34" charset="0"/>
              </a:rPr>
              <a:t>If the baby’s breast milk intake drops, due to weaning to solid foods or illness.</a:t>
            </a:r>
            <a:endParaRPr lang="en-US" dirty="0">
              <a:solidFill>
                <a:srgbClr val="FF0066"/>
              </a:solidFill>
              <a:latin typeface="Arial Narrow" pitchFamily="34" charset="0"/>
            </a:endParaRPr>
          </a:p>
        </p:txBody>
      </p:sp>
      <p:sp>
        <p:nvSpPr>
          <p:cNvPr id="5" name="TextBox 4"/>
          <p:cNvSpPr txBox="1"/>
          <p:nvPr/>
        </p:nvSpPr>
        <p:spPr>
          <a:xfrm>
            <a:off x="7010400" y="3733800"/>
            <a:ext cx="1828800" cy="1015663"/>
          </a:xfrm>
          <a:prstGeom prst="rect">
            <a:avLst/>
          </a:prstGeom>
          <a:noFill/>
        </p:spPr>
        <p:txBody>
          <a:bodyPr wrap="square" rtlCol="0">
            <a:spAutoFit/>
          </a:bodyPr>
          <a:lstStyle/>
          <a:p>
            <a:pPr algn="ctr"/>
            <a:r>
              <a:rPr lang="en-US" sz="1600" b="1" i="1" dirty="0" smtClean="0">
                <a:solidFill>
                  <a:schemeClr val="bg1"/>
                </a:solidFill>
              </a:rPr>
              <a:t>Incomplete emptying</a:t>
            </a:r>
          </a:p>
          <a:p>
            <a:pPr algn="ctr"/>
            <a:r>
              <a:rPr lang="en-US" sz="1600" b="1" i="1" dirty="0" smtClean="0">
                <a:solidFill>
                  <a:schemeClr val="bg1"/>
                </a:solidFill>
              </a:rPr>
              <a:t>of breast</a:t>
            </a:r>
            <a:endParaRPr lang="en-US" sz="1600" b="1" dirty="0" smtClean="0">
              <a:solidFill>
                <a:schemeClr val="bg1"/>
              </a:solidFill>
            </a:endParaRPr>
          </a:p>
          <a:p>
            <a:endParaRPr lang="en-US" sz="1200" dirty="0"/>
          </a:p>
        </p:txBody>
      </p:sp>
      <p:sp>
        <p:nvSpPr>
          <p:cNvPr id="7" name="Rectangle 6"/>
          <p:cNvSpPr/>
          <p:nvPr/>
        </p:nvSpPr>
        <p:spPr>
          <a:xfrm>
            <a:off x="381000" y="4267200"/>
            <a:ext cx="1676400" cy="838200"/>
          </a:xfrm>
          <a:prstGeom prst="rect">
            <a:avLst/>
          </a:prstGeom>
          <a:solidFill>
            <a:srgbClr val="FFCCF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i="1" dirty="0" smtClean="0">
                <a:solidFill>
                  <a:srgbClr val="FF0066"/>
                </a:solidFill>
                <a:latin typeface="Arial Narrow" pitchFamily="34" charset="0"/>
              </a:rPr>
              <a:t>Infrequent feeding</a:t>
            </a:r>
            <a:endParaRPr lang="en-US" sz="2000" dirty="0">
              <a:solidFill>
                <a:srgbClr val="FF0066"/>
              </a:solidFill>
              <a:latin typeface="Arial Narrow" pitchFamily="34" charset="0"/>
            </a:endParaRPr>
          </a:p>
        </p:txBody>
      </p:sp>
      <p:sp>
        <p:nvSpPr>
          <p:cNvPr id="8" name="Rectangle 7"/>
          <p:cNvSpPr/>
          <p:nvPr/>
        </p:nvSpPr>
        <p:spPr>
          <a:xfrm>
            <a:off x="2438400" y="4267200"/>
            <a:ext cx="2362200" cy="762000"/>
          </a:xfrm>
          <a:prstGeom prst="rect">
            <a:avLst/>
          </a:prstGeom>
          <a:solidFill>
            <a:srgbClr val="FFCCF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i="1" dirty="0" smtClean="0">
                <a:solidFill>
                  <a:srgbClr val="FF0066"/>
                </a:solidFill>
              </a:rPr>
              <a:t>Breast engorgement</a:t>
            </a:r>
            <a:endParaRPr lang="en-US" sz="2000" b="1" dirty="0">
              <a:solidFill>
                <a:srgbClr val="FF0066"/>
              </a:solidFill>
            </a:endParaRPr>
          </a:p>
        </p:txBody>
      </p:sp>
      <p:sp>
        <p:nvSpPr>
          <p:cNvPr id="9" name="Rectangle 8"/>
          <p:cNvSpPr/>
          <p:nvPr/>
        </p:nvSpPr>
        <p:spPr>
          <a:xfrm>
            <a:off x="5181600" y="4114800"/>
            <a:ext cx="1981200" cy="1143000"/>
          </a:xfrm>
          <a:prstGeom prst="rect">
            <a:avLst/>
          </a:prstGeom>
          <a:solidFill>
            <a:srgbClr val="FFCCF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1" dirty="0" smtClean="0">
                <a:solidFill>
                  <a:srgbClr val="FF0066"/>
                </a:solidFill>
                <a:latin typeface="Arial Narrow" pitchFamily="34" charset="0"/>
              </a:rPr>
              <a:t>Difficulty to latch on</a:t>
            </a:r>
          </a:p>
          <a:p>
            <a:pPr algn="ctr"/>
            <a:r>
              <a:rPr lang="en-US" b="1" i="1" dirty="0" smtClean="0">
                <a:solidFill>
                  <a:srgbClr val="FF0066"/>
                </a:solidFill>
                <a:latin typeface="Arial Narrow" pitchFamily="34" charset="0"/>
              </a:rPr>
              <a:t>properly for the baby</a:t>
            </a:r>
            <a:endParaRPr lang="en-US" dirty="0">
              <a:solidFill>
                <a:srgbClr val="FF0066"/>
              </a:solidFill>
              <a:latin typeface="Arial Narrow" pitchFamily="34" charset="0"/>
            </a:endParaRPr>
          </a:p>
        </p:txBody>
      </p:sp>
      <p:sp>
        <p:nvSpPr>
          <p:cNvPr id="10" name="Rectangle 9"/>
          <p:cNvSpPr/>
          <p:nvPr/>
        </p:nvSpPr>
        <p:spPr>
          <a:xfrm>
            <a:off x="7467600" y="3733800"/>
            <a:ext cx="1371600" cy="1371600"/>
          </a:xfrm>
          <a:prstGeom prst="rect">
            <a:avLst/>
          </a:prstGeom>
          <a:solidFill>
            <a:srgbClr val="FFCCF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b="1" i="1" dirty="0" smtClean="0">
                <a:solidFill>
                  <a:srgbClr val="FF0066"/>
                </a:solidFill>
                <a:latin typeface="Arial Narrow" pitchFamily="34" charset="0"/>
              </a:rPr>
              <a:t>Incomplete emptying</a:t>
            </a:r>
          </a:p>
          <a:p>
            <a:r>
              <a:rPr lang="en-US" sz="2000" b="1" i="1" dirty="0" smtClean="0">
                <a:solidFill>
                  <a:srgbClr val="FF0066"/>
                </a:solidFill>
                <a:latin typeface="Arial Narrow" pitchFamily="34" charset="0"/>
              </a:rPr>
              <a:t>of breast</a:t>
            </a:r>
            <a:endParaRPr lang="en-US" sz="2000" dirty="0">
              <a:solidFill>
                <a:srgbClr val="FF0066"/>
              </a:solidFill>
              <a:latin typeface="Arial Narrow" pitchFamily="34" charset="0"/>
            </a:endParaRPr>
          </a:p>
        </p:txBody>
      </p:sp>
      <p:sp>
        <p:nvSpPr>
          <p:cNvPr id="11" name="Rectangle 10"/>
          <p:cNvSpPr/>
          <p:nvPr/>
        </p:nvSpPr>
        <p:spPr>
          <a:xfrm>
            <a:off x="1143000" y="5638800"/>
            <a:ext cx="2057400" cy="685800"/>
          </a:xfrm>
          <a:prstGeom prst="rect">
            <a:avLst/>
          </a:prstGeom>
          <a:solidFill>
            <a:srgbClr val="FFCCF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i="1" dirty="0" smtClean="0">
                <a:solidFill>
                  <a:srgbClr val="FF0066"/>
                </a:solidFill>
                <a:latin typeface="Arial Narrow" pitchFamily="34" charset="0"/>
              </a:rPr>
              <a:t>Infective mastitis</a:t>
            </a:r>
            <a:endParaRPr lang="en-US" sz="2000" dirty="0">
              <a:solidFill>
                <a:srgbClr val="FF0066"/>
              </a:solidFill>
              <a:latin typeface="Arial Narrow" pitchFamily="34" charset="0"/>
            </a:endParaRPr>
          </a:p>
        </p:txBody>
      </p:sp>
      <p:sp>
        <p:nvSpPr>
          <p:cNvPr id="12" name="Rectangle 11"/>
          <p:cNvSpPr/>
          <p:nvPr/>
        </p:nvSpPr>
        <p:spPr>
          <a:xfrm>
            <a:off x="4114800" y="5638800"/>
            <a:ext cx="1752600" cy="685800"/>
          </a:xfrm>
          <a:prstGeom prst="rect">
            <a:avLst/>
          </a:prstGeom>
          <a:solidFill>
            <a:srgbClr val="FFCCF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i="1" dirty="0" smtClean="0">
                <a:solidFill>
                  <a:srgbClr val="FF0066"/>
                </a:solidFill>
                <a:latin typeface="Arial Narrow" pitchFamily="34" charset="0"/>
              </a:rPr>
              <a:t>Non-infective mastitis</a:t>
            </a:r>
            <a:endParaRPr lang="en-US" sz="2000" dirty="0">
              <a:solidFill>
                <a:srgbClr val="FF0066"/>
              </a:solidFill>
              <a:latin typeface="Arial Narrow" pitchFamily="34" charset="0"/>
            </a:endParaRPr>
          </a:p>
        </p:txBody>
      </p:sp>
      <p:sp>
        <p:nvSpPr>
          <p:cNvPr id="13" name="Rectangle 12"/>
          <p:cNvSpPr/>
          <p:nvPr/>
        </p:nvSpPr>
        <p:spPr>
          <a:xfrm>
            <a:off x="6629400" y="5638800"/>
            <a:ext cx="1752600" cy="685800"/>
          </a:xfrm>
          <a:prstGeom prst="rect">
            <a:avLst/>
          </a:prstGeom>
          <a:solidFill>
            <a:srgbClr val="FFCCF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i="1" dirty="0" smtClean="0">
                <a:solidFill>
                  <a:srgbClr val="FF0066"/>
                </a:solidFill>
                <a:latin typeface="Arial Narrow" pitchFamily="34" charset="0"/>
              </a:rPr>
              <a:t>Milk stasis</a:t>
            </a:r>
            <a:endParaRPr lang="en-US" sz="2000" dirty="0">
              <a:solidFill>
                <a:srgbClr val="FF0066"/>
              </a:solidFill>
              <a:latin typeface="Arial Narrow" pitchFamily="34" charset="0"/>
            </a:endParaRPr>
          </a:p>
        </p:txBody>
      </p:sp>
      <p:sp>
        <p:nvSpPr>
          <p:cNvPr id="19" name="Right Arrow 18"/>
          <p:cNvSpPr/>
          <p:nvPr/>
        </p:nvSpPr>
        <p:spPr>
          <a:xfrm>
            <a:off x="2057400" y="4572000"/>
            <a:ext cx="381000" cy="304800"/>
          </a:xfrm>
          <a:prstGeom prst="rightArrow">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ysClr val="windowText" lastClr="000000"/>
                </a:solidFill>
              </a:ln>
            </a:endParaRPr>
          </a:p>
        </p:txBody>
      </p:sp>
      <p:sp>
        <p:nvSpPr>
          <p:cNvPr id="21" name="Right Arrow 20"/>
          <p:cNvSpPr/>
          <p:nvPr/>
        </p:nvSpPr>
        <p:spPr>
          <a:xfrm>
            <a:off x="4800600" y="4572000"/>
            <a:ext cx="381000" cy="228600"/>
          </a:xfrm>
          <a:prstGeom prst="rightArrow">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ysClr val="windowText" lastClr="000000"/>
                </a:solidFill>
              </a:ln>
            </a:endParaRPr>
          </a:p>
        </p:txBody>
      </p:sp>
      <p:sp>
        <p:nvSpPr>
          <p:cNvPr id="23" name="Right Arrow 22"/>
          <p:cNvSpPr/>
          <p:nvPr/>
        </p:nvSpPr>
        <p:spPr>
          <a:xfrm>
            <a:off x="7162800" y="4495800"/>
            <a:ext cx="304800" cy="228600"/>
          </a:xfrm>
          <a:prstGeom prst="rightArrow">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ysClr val="windowText" lastClr="000000"/>
                </a:solidFill>
              </a:ln>
            </a:endParaRPr>
          </a:p>
        </p:txBody>
      </p:sp>
      <p:sp>
        <p:nvSpPr>
          <p:cNvPr id="27" name="Down Arrow 26"/>
          <p:cNvSpPr/>
          <p:nvPr/>
        </p:nvSpPr>
        <p:spPr>
          <a:xfrm>
            <a:off x="7924800" y="5105400"/>
            <a:ext cx="304800" cy="533400"/>
          </a:xfrm>
          <a:prstGeom prst="downArrow">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0066"/>
              </a:solidFill>
            </a:endParaRPr>
          </a:p>
        </p:txBody>
      </p:sp>
      <p:sp>
        <p:nvSpPr>
          <p:cNvPr id="28" name="Left Arrow 27"/>
          <p:cNvSpPr/>
          <p:nvPr/>
        </p:nvSpPr>
        <p:spPr>
          <a:xfrm>
            <a:off x="5943600" y="5867400"/>
            <a:ext cx="685800" cy="304800"/>
          </a:xfrm>
          <a:prstGeom prst="leftArrow">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ysClr val="windowText" lastClr="000000"/>
                </a:solidFill>
              </a:ln>
            </a:endParaRPr>
          </a:p>
        </p:txBody>
      </p:sp>
      <p:sp>
        <p:nvSpPr>
          <p:cNvPr id="29" name="Left Arrow 28"/>
          <p:cNvSpPr/>
          <p:nvPr/>
        </p:nvSpPr>
        <p:spPr>
          <a:xfrm>
            <a:off x="3200400" y="5867400"/>
            <a:ext cx="914400" cy="304800"/>
          </a:xfrm>
          <a:prstGeom prst="leftArrow">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ysClr val="windowText" lastClr="000000"/>
                </a:solidFill>
              </a:ln>
            </a:endParaRPr>
          </a:p>
        </p:txBody>
      </p:sp>
      <p:sp>
        <p:nvSpPr>
          <p:cNvPr id="18" name="Slide Number Placeholder 17"/>
          <p:cNvSpPr>
            <a:spLocks noGrp="1"/>
          </p:cNvSpPr>
          <p:nvPr>
            <p:ph type="sldNum" sz="quarter" idx="12"/>
          </p:nvPr>
        </p:nvSpPr>
        <p:spPr/>
        <p:txBody>
          <a:bodyPr/>
          <a:lstStyle/>
          <a:p>
            <a:fld id="{EA49B7F3-C5BC-42DF-84D2-211BEA422F1D}" type="slidenum">
              <a:rPr lang="en-US" smtClean="0"/>
              <a:pPr/>
              <a:t>28</a:t>
            </a:fld>
            <a:endParaRPr lang="en-US"/>
          </a:p>
        </p:txBody>
      </p:sp>
      <p:pic>
        <p:nvPicPr>
          <p:cNvPr id="20" name="Picture 19"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a:xfrm>
            <a:off x="381000" y="0"/>
            <a:ext cx="8229600" cy="639762"/>
          </a:xfrm>
        </p:spPr>
        <p:txBody>
          <a:bodyPr>
            <a:noAutofit/>
          </a:bodyPr>
          <a:lstStyle/>
          <a:p>
            <a:r>
              <a:rPr lang="en-US" sz="2800" b="1" dirty="0" smtClean="0">
                <a:solidFill>
                  <a:srgbClr val="E929C0"/>
                </a:solidFill>
              </a:rPr>
              <a:t/>
            </a:r>
            <a:br>
              <a:rPr lang="en-US" sz="2800" b="1" dirty="0" smtClean="0">
                <a:solidFill>
                  <a:srgbClr val="E929C0"/>
                </a:solidFill>
              </a:rPr>
            </a:br>
            <a:r>
              <a:rPr lang="en-US" sz="2800" b="1" dirty="0" smtClean="0">
                <a:solidFill>
                  <a:srgbClr val="E929C0"/>
                </a:solidFill>
              </a:rPr>
              <a:t/>
            </a:r>
            <a:br>
              <a:rPr lang="en-US" sz="2800" b="1" dirty="0" smtClean="0">
                <a:solidFill>
                  <a:srgbClr val="E929C0"/>
                </a:solidFill>
              </a:rPr>
            </a:br>
            <a:r>
              <a:rPr lang="en-US" sz="2800" b="1" u="sng" dirty="0" smtClean="0">
                <a:solidFill>
                  <a:srgbClr val="FF0066"/>
                </a:solidFill>
                <a:latin typeface="Arial Narrow" pitchFamily="34" charset="0"/>
              </a:rPr>
              <a:t>BREAST ENGORGEMENT</a:t>
            </a:r>
            <a:r>
              <a:rPr lang="en-US" sz="2800" b="1" u="sng" dirty="0" smtClean="0"/>
              <a:t/>
            </a:r>
            <a:br>
              <a:rPr lang="en-US" sz="2800" b="1" u="sng" dirty="0" smtClean="0"/>
            </a:br>
            <a:endParaRPr lang="en-US" sz="2800" dirty="0"/>
          </a:p>
        </p:txBody>
      </p:sp>
      <p:sp>
        <p:nvSpPr>
          <p:cNvPr id="3" name="Content Placeholder 2"/>
          <p:cNvSpPr>
            <a:spLocks noGrp="1"/>
          </p:cNvSpPr>
          <p:nvPr>
            <p:ph idx="1"/>
          </p:nvPr>
        </p:nvSpPr>
        <p:spPr>
          <a:xfrm>
            <a:off x="457200" y="609600"/>
            <a:ext cx="8686800" cy="6248400"/>
          </a:xfrm>
        </p:spPr>
        <p:txBody>
          <a:bodyPr>
            <a:normAutofit fontScale="62500" lnSpcReduction="20000"/>
          </a:bodyPr>
          <a:lstStyle/>
          <a:p>
            <a:pPr marL="274320" indent="-274320" fontAlgn="auto">
              <a:lnSpc>
                <a:spcPct val="150000"/>
              </a:lnSpc>
              <a:spcAft>
                <a:spcPts val="0"/>
              </a:spcAft>
              <a:buClr>
                <a:schemeClr val="accent3"/>
              </a:buClr>
              <a:buFont typeface="Wingdings 2"/>
              <a:buChar char=""/>
              <a:defRPr/>
            </a:pPr>
            <a:r>
              <a:rPr lang="en-US" b="1" u="sng" dirty="0" smtClean="0">
                <a:solidFill>
                  <a:srgbClr val="FF0066"/>
                </a:solidFill>
                <a:latin typeface="Arial Narrow" pitchFamily="34" charset="0"/>
              </a:rPr>
              <a:t>Onset</a:t>
            </a:r>
          </a:p>
          <a:p>
            <a:pPr marL="640080" lvl="1" indent="-246888" fontAlgn="auto">
              <a:lnSpc>
                <a:spcPct val="150000"/>
              </a:lnSpc>
              <a:spcAft>
                <a:spcPts val="0"/>
              </a:spcAft>
              <a:buFont typeface="Wingdings 2"/>
              <a:buChar char=""/>
              <a:defRPr/>
            </a:pPr>
            <a:r>
              <a:rPr lang="en-US" sz="3200" b="1" dirty="0" smtClean="0">
                <a:solidFill>
                  <a:srgbClr val="FF0066"/>
                </a:solidFill>
                <a:latin typeface="Arial Narrow" pitchFamily="34" charset="0"/>
              </a:rPr>
              <a:t>On the 3</a:t>
            </a:r>
            <a:r>
              <a:rPr lang="en-US" sz="3200" b="1" baseline="30000" dirty="0" smtClean="0">
                <a:solidFill>
                  <a:srgbClr val="FF0066"/>
                </a:solidFill>
                <a:latin typeface="Arial Narrow" pitchFamily="34" charset="0"/>
              </a:rPr>
              <a:t>rd</a:t>
            </a:r>
            <a:r>
              <a:rPr lang="en-US" sz="3200" b="1" dirty="0" smtClean="0">
                <a:solidFill>
                  <a:srgbClr val="FF0066"/>
                </a:solidFill>
                <a:latin typeface="Arial Narrow" pitchFamily="34" charset="0"/>
              </a:rPr>
              <a:t> or 4</a:t>
            </a:r>
            <a:r>
              <a:rPr lang="en-US" sz="3200" b="1" baseline="30000" dirty="0" smtClean="0">
                <a:solidFill>
                  <a:srgbClr val="FF0066"/>
                </a:solidFill>
                <a:latin typeface="Arial Narrow" pitchFamily="34" charset="0"/>
              </a:rPr>
              <a:t>th</a:t>
            </a:r>
            <a:r>
              <a:rPr lang="en-US" sz="3200" b="1" dirty="0" smtClean="0">
                <a:solidFill>
                  <a:srgbClr val="FF0066"/>
                </a:solidFill>
                <a:latin typeface="Arial Narrow" pitchFamily="34" charset="0"/>
              </a:rPr>
              <a:t> day due to increased milk production</a:t>
            </a:r>
          </a:p>
          <a:p>
            <a:pPr marL="274320" indent="-274320" fontAlgn="auto">
              <a:lnSpc>
                <a:spcPct val="150000"/>
              </a:lnSpc>
              <a:spcAft>
                <a:spcPts val="0"/>
              </a:spcAft>
              <a:buClr>
                <a:schemeClr val="accent3"/>
              </a:buClr>
              <a:buFont typeface="Wingdings 2"/>
              <a:buChar char=""/>
              <a:defRPr/>
            </a:pPr>
            <a:r>
              <a:rPr lang="en-US" b="1" u="sng" dirty="0" smtClean="0">
                <a:solidFill>
                  <a:srgbClr val="FF0066"/>
                </a:solidFill>
                <a:latin typeface="Arial Narrow" pitchFamily="34" charset="0"/>
              </a:rPr>
              <a:t>Symptoms: </a:t>
            </a:r>
          </a:p>
          <a:p>
            <a:pPr marL="640080" lvl="1" indent="-246888" fontAlgn="auto">
              <a:lnSpc>
                <a:spcPct val="150000"/>
              </a:lnSpc>
              <a:spcAft>
                <a:spcPts val="0"/>
              </a:spcAft>
              <a:buFont typeface="Wingdings 2"/>
              <a:buChar char=""/>
              <a:defRPr/>
            </a:pPr>
            <a:r>
              <a:rPr lang="en-US" sz="3200" b="1" dirty="0" smtClean="0">
                <a:solidFill>
                  <a:srgbClr val="FF0066"/>
                </a:solidFill>
                <a:latin typeface="Arial Narrow" pitchFamily="34" charset="0"/>
              </a:rPr>
              <a:t>Pain, tenderness or heaviness in the breasts</a:t>
            </a:r>
          </a:p>
          <a:p>
            <a:pPr marL="640080" lvl="1" indent="-246888" fontAlgn="auto">
              <a:lnSpc>
                <a:spcPct val="150000"/>
              </a:lnSpc>
              <a:spcAft>
                <a:spcPts val="0"/>
              </a:spcAft>
              <a:buFont typeface="Wingdings 2"/>
              <a:buChar char=""/>
              <a:defRPr/>
            </a:pPr>
            <a:r>
              <a:rPr lang="en-US" sz="3200" b="1" dirty="0" smtClean="0">
                <a:solidFill>
                  <a:srgbClr val="FF0066"/>
                </a:solidFill>
                <a:latin typeface="Arial Narrow" pitchFamily="34" charset="0"/>
              </a:rPr>
              <a:t>Mild fever</a:t>
            </a:r>
          </a:p>
          <a:p>
            <a:pPr marL="640080" lvl="1" indent="-246888" fontAlgn="auto">
              <a:lnSpc>
                <a:spcPct val="150000"/>
              </a:lnSpc>
              <a:spcAft>
                <a:spcPts val="0"/>
              </a:spcAft>
              <a:buFont typeface="Wingdings 2"/>
              <a:buChar char=""/>
              <a:defRPr/>
            </a:pPr>
            <a:r>
              <a:rPr lang="en-US" sz="3200" b="1" dirty="0" smtClean="0">
                <a:solidFill>
                  <a:srgbClr val="FF0066"/>
                </a:solidFill>
                <a:latin typeface="Arial Narrow" pitchFamily="34" charset="0"/>
              </a:rPr>
              <a:t>Painful feeding</a:t>
            </a:r>
          </a:p>
          <a:p>
            <a:pPr marL="274320" indent="-274320" fontAlgn="auto">
              <a:lnSpc>
                <a:spcPct val="150000"/>
              </a:lnSpc>
              <a:spcAft>
                <a:spcPts val="0"/>
              </a:spcAft>
              <a:buClr>
                <a:schemeClr val="accent3"/>
              </a:buClr>
              <a:buFont typeface="Wingdings 2"/>
              <a:buChar char=""/>
              <a:defRPr/>
            </a:pPr>
            <a:r>
              <a:rPr lang="en-US" b="1" u="sng" dirty="0" smtClean="0">
                <a:solidFill>
                  <a:srgbClr val="FF0066"/>
                </a:solidFill>
                <a:latin typeface="Arial Narrow" pitchFamily="34" charset="0"/>
              </a:rPr>
              <a:t>Prevention</a:t>
            </a:r>
            <a:r>
              <a:rPr lang="en-US" b="1" dirty="0" smtClean="0">
                <a:solidFill>
                  <a:srgbClr val="FF0066"/>
                </a:solidFill>
                <a:latin typeface="Arial Narrow" pitchFamily="34" charset="0"/>
              </a:rPr>
              <a:t>:</a:t>
            </a:r>
          </a:p>
          <a:p>
            <a:pPr marL="640080" lvl="1" indent="-246888" fontAlgn="auto">
              <a:lnSpc>
                <a:spcPct val="150000"/>
              </a:lnSpc>
              <a:spcAft>
                <a:spcPts val="0"/>
              </a:spcAft>
              <a:buFont typeface="Wingdings 2"/>
              <a:buChar char=""/>
              <a:defRPr/>
            </a:pPr>
            <a:r>
              <a:rPr lang="en-US" sz="3200" b="1" dirty="0" smtClean="0">
                <a:solidFill>
                  <a:srgbClr val="FF0066"/>
                </a:solidFill>
                <a:latin typeface="Arial Narrow" pitchFamily="34" charset="0"/>
              </a:rPr>
              <a:t>Manual expression or with breast pump </a:t>
            </a:r>
          </a:p>
          <a:p>
            <a:pPr marL="274320" indent="-274320" fontAlgn="auto">
              <a:lnSpc>
                <a:spcPct val="150000"/>
              </a:lnSpc>
              <a:spcAft>
                <a:spcPts val="0"/>
              </a:spcAft>
              <a:buClr>
                <a:schemeClr val="accent3"/>
              </a:buClr>
              <a:buFont typeface="Wingdings 2"/>
              <a:buChar char=""/>
              <a:defRPr/>
            </a:pPr>
            <a:r>
              <a:rPr lang="en-US" b="1" u="sng" dirty="0" smtClean="0">
                <a:solidFill>
                  <a:srgbClr val="FF0066"/>
                </a:solidFill>
                <a:latin typeface="Arial Narrow" pitchFamily="34" charset="0"/>
              </a:rPr>
              <a:t>Treatment :</a:t>
            </a:r>
          </a:p>
          <a:p>
            <a:pPr marL="640080" lvl="1" indent="-246888" fontAlgn="auto">
              <a:lnSpc>
                <a:spcPct val="150000"/>
              </a:lnSpc>
              <a:spcAft>
                <a:spcPts val="0"/>
              </a:spcAft>
              <a:buFont typeface="Wingdings 2"/>
              <a:buChar char=""/>
              <a:defRPr/>
            </a:pPr>
            <a:r>
              <a:rPr lang="en-US" sz="3200" b="1" dirty="0" smtClean="0">
                <a:solidFill>
                  <a:srgbClr val="FF0066"/>
                </a:solidFill>
                <a:latin typeface="Arial Narrow" pitchFamily="34" charset="0"/>
              </a:rPr>
              <a:t>Support &amp; promote the use of brassiere after delivery</a:t>
            </a:r>
          </a:p>
          <a:p>
            <a:pPr marL="640080" lvl="1" indent="-246888" fontAlgn="auto">
              <a:lnSpc>
                <a:spcPct val="150000"/>
              </a:lnSpc>
              <a:spcAft>
                <a:spcPts val="0"/>
              </a:spcAft>
              <a:buFont typeface="Wingdings 2"/>
              <a:buChar char=""/>
              <a:defRPr/>
            </a:pPr>
            <a:r>
              <a:rPr lang="en-US" sz="3200" b="1" dirty="0" smtClean="0">
                <a:solidFill>
                  <a:srgbClr val="FF0066"/>
                </a:solidFill>
                <a:latin typeface="Arial Narrow" pitchFamily="34" charset="0"/>
              </a:rPr>
              <a:t>Ice bag application</a:t>
            </a:r>
          </a:p>
          <a:p>
            <a:pPr marL="640080" lvl="1" indent="-246888" fontAlgn="auto">
              <a:lnSpc>
                <a:spcPct val="150000"/>
              </a:lnSpc>
              <a:spcAft>
                <a:spcPts val="0"/>
              </a:spcAft>
              <a:buFont typeface="Wingdings 2"/>
              <a:buChar char=""/>
              <a:defRPr/>
            </a:pPr>
            <a:r>
              <a:rPr lang="en-US" sz="3200" b="1" dirty="0" smtClean="0">
                <a:solidFill>
                  <a:srgbClr val="FF0066"/>
                </a:solidFill>
                <a:latin typeface="Arial Narrow" pitchFamily="34" charset="0"/>
              </a:rPr>
              <a:t>Baby to be fed regularly </a:t>
            </a:r>
          </a:p>
          <a:p>
            <a:pPr marL="640080" lvl="1" indent="-246888" fontAlgn="auto">
              <a:lnSpc>
                <a:spcPct val="150000"/>
              </a:lnSpc>
              <a:spcAft>
                <a:spcPts val="0"/>
              </a:spcAft>
              <a:buFont typeface="Wingdings 2"/>
              <a:buChar char=""/>
              <a:defRPr/>
            </a:pPr>
            <a:r>
              <a:rPr lang="en-US" sz="3200" b="1" dirty="0" smtClean="0">
                <a:solidFill>
                  <a:srgbClr val="FF0066"/>
                </a:solidFill>
                <a:latin typeface="Arial Narrow" pitchFamily="34" charset="0"/>
              </a:rPr>
              <a:t>EBM  if more left after feed</a:t>
            </a:r>
          </a:p>
          <a:p>
            <a:endParaRPr lang="en-US" dirty="0"/>
          </a:p>
        </p:txBody>
      </p:sp>
      <p:pic>
        <p:nvPicPr>
          <p:cNvPr id="4" name="Picture 5" descr="Breast eng"/>
          <p:cNvPicPr>
            <a:picLocks noChangeAspect="1" noChangeArrowheads="1"/>
          </p:cNvPicPr>
          <p:nvPr/>
        </p:nvPicPr>
        <p:blipFill>
          <a:blip r:embed="rId2"/>
          <a:srcRect/>
          <a:stretch>
            <a:fillRect/>
          </a:stretch>
        </p:blipFill>
        <p:spPr>
          <a:xfrm>
            <a:off x="7010400" y="2362200"/>
            <a:ext cx="1790434" cy="1828800"/>
          </a:xfrm>
          <a:prstGeom prst="rect">
            <a:avLst/>
          </a:prstGeom>
          <a:solidFill>
            <a:srgbClr val="FFFFFF">
              <a:shade val="85000"/>
            </a:srgbClr>
          </a:solidFill>
          <a:ln w="190500" cap="rnd">
            <a:solidFill>
              <a:srgbClr val="FFCC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2"/>
          </p:nvPr>
        </p:nvSpPr>
        <p:spPr/>
        <p:txBody>
          <a:bodyPr/>
          <a:lstStyle/>
          <a:p>
            <a:fld id="{EA49B7F3-C5BC-42DF-84D2-211BEA422F1D}" type="slidenum">
              <a:rPr lang="en-US" smtClean="0"/>
              <a:pPr/>
              <a:t>29</a:t>
            </a:fld>
            <a:endParaRPr lang="en-US"/>
          </a:p>
        </p:txBody>
      </p:sp>
      <p:pic>
        <p:nvPicPr>
          <p:cNvPr id="6" name="Picture 5"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Mar02~11"/>
          <p:cNvPicPr>
            <a:picLocks noGrp="1" noChangeAspect="1" noChangeArrowheads="1"/>
          </p:cNvPicPr>
          <p:nvPr>
            <p:ph idx="1"/>
          </p:nvPr>
        </p:nvPicPr>
        <p:blipFill>
          <a:blip r:embed="rId2"/>
          <a:srcRect/>
          <a:stretch>
            <a:fillRect/>
          </a:stretch>
        </p:blipFill>
        <p:spPr bwMode="auto">
          <a:xfrm>
            <a:off x="1" y="41066"/>
            <a:ext cx="9144000" cy="681693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A49B7F3-C5BC-42DF-84D2-211BEA422F1D}" type="slidenum">
              <a:rPr lang="en-US" smtClean="0"/>
              <a:pPr/>
              <a:t>3</a:t>
            </a:fld>
            <a:endParaRPr lang="en-US"/>
          </a:p>
        </p:txBody>
      </p:sp>
      <p:pic>
        <p:nvPicPr>
          <p:cNvPr id="6" name="Picture 5"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a:xfrm>
            <a:off x="0" y="304800"/>
            <a:ext cx="8229600" cy="1143000"/>
          </a:xfrm>
        </p:spPr>
        <p:txBody>
          <a:bodyPr>
            <a:normAutofit fontScale="90000"/>
          </a:bodyPr>
          <a:lstStyle/>
          <a:p>
            <a:r>
              <a:rPr lang="en-US" sz="3600" b="1" dirty="0" smtClean="0">
                <a:solidFill>
                  <a:srgbClr val="FF0066"/>
                </a:solidFill>
                <a:latin typeface="Arial Narrow" pitchFamily="34" charset="0"/>
              </a:rPr>
              <a:t/>
            </a:r>
            <a:br>
              <a:rPr lang="en-US" sz="3600" b="1" dirty="0" smtClean="0">
                <a:solidFill>
                  <a:srgbClr val="FF0066"/>
                </a:solidFill>
                <a:latin typeface="Arial Narrow" pitchFamily="34" charset="0"/>
              </a:rPr>
            </a:br>
            <a:r>
              <a:rPr lang="en-US" sz="3100" b="1" dirty="0" smtClean="0">
                <a:solidFill>
                  <a:srgbClr val="FF0066"/>
                </a:solidFill>
                <a:latin typeface="Arial Narrow" pitchFamily="34" charset="0"/>
              </a:rPr>
              <a:t>BREAST ENGORGEMENT </a:t>
            </a:r>
            <a:r>
              <a:rPr lang="en-US" sz="4000" b="1" dirty="0" smtClean="0">
                <a:solidFill>
                  <a:srgbClr val="FF0066"/>
                </a:solidFill>
                <a:latin typeface="Arial Narrow" pitchFamily="34" charset="0"/>
              </a:rPr>
              <a:t/>
            </a:r>
            <a:br>
              <a:rPr lang="en-US" sz="4000" b="1" dirty="0" smtClean="0">
                <a:solidFill>
                  <a:srgbClr val="FF0066"/>
                </a:solidFill>
                <a:latin typeface="Arial Narrow" pitchFamily="34" charset="0"/>
              </a:rPr>
            </a:br>
            <a:r>
              <a:rPr lang="en-US" sz="4000" b="1" dirty="0" smtClean="0">
                <a:solidFill>
                  <a:srgbClr val="FF0066"/>
                </a:solidFill>
                <a:latin typeface="Arial Narrow" pitchFamily="34" charset="0"/>
              </a:rPr>
              <a:t>Homoeopathic management</a:t>
            </a:r>
            <a:r>
              <a:rPr lang="en-US" sz="4000" dirty="0" smtClean="0"/>
              <a:t/>
            </a:r>
            <a:br>
              <a:rPr lang="en-US" sz="4000" dirty="0" smtClean="0"/>
            </a:br>
            <a:endParaRPr lang="en-US" dirty="0"/>
          </a:p>
        </p:txBody>
      </p:sp>
      <p:sp>
        <p:nvSpPr>
          <p:cNvPr id="3" name="Content Placeholder 2"/>
          <p:cNvSpPr>
            <a:spLocks noGrp="1"/>
          </p:cNvSpPr>
          <p:nvPr>
            <p:ph idx="1"/>
          </p:nvPr>
        </p:nvSpPr>
        <p:spPr>
          <a:xfrm>
            <a:off x="1981200" y="990600"/>
            <a:ext cx="5638800" cy="5410200"/>
          </a:xfrm>
        </p:spPr>
        <p:txBody>
          <a:bodyPr>
            <a:normAutofit fontScale="85000" lnSpcReduction="10000"/>
          </a:bodyPr>
          <a:lstStyle/>
          <a:p>
            <a:endParaRPr lang="en-US" b="1" dirty="0" smtClean="0">
              <a:latin typeface="Arial Narrow" pitchFamily="34" charset="0"/>
            </a:endParaRPr>
          </a:p>
          <a:p>
            <a:pPr>
              <a:lnSpc>
                <a:spcPct val="160000"/>
              </a:lnSpc>
            </a:pPr>
            <a:r>
              <a:rPr lang="en-US" b="1" dirty="0" smtClean="0">
                <a:solidFill>
                  <a:srgbClr val="FF0066"/>
                </a:solidFill>
                <a:latin typeface="Arial Narrow" pitchFamily="34" charset="0"/>
              </a:rPr>
              <a:t>Conium </a:t>
            </a:r>
            <a:r>
              <a:rPr lang="en-US" b="1" dirty="0" err="1" smtClean="0">
                <a:solidFill>
                  <a:srgbClr val="FF0066"/>
                </a:solidFill>
                <a:latin typeface="Arial Narrow" pitchFamily="34" charset="0"/>
              </a:rPr>
              <a:t>maculatum</a:t>
            </a:r>
            <a:endParaRPr lang="en-US" b="1" dirty="0" smtClean="0">
              <a:solidFill>
                <a:srgbClr val="FF0066"/>
              </a:solidFill>
              <a:latin typeface="Arial Narrow" pitchFamily="34" charset="0"/>
            </a:endParaRPr>
          </a:p>
          <a:p>
            <a:pPr>
              <a:lnSpc>
                <a:spcPct val="160000"/>
              </a:lnSpc>
            </a:pPr>
            <a:r>
              <a:rPr lang="en-US" b="1" dirty="0" err="1" smtClean="0">
                <a:solidFill>
                  <a:srgbClr val="FF0066"/>
                </a:solidFill>
                <a:latin typeface="Arial Narrow" pitchFamily="34" charset="0"/>
              </a:rPr>
              <a:t>Belladona</a:t>
            </a:r>
            <a:endParaRPr lang="en-US" b="1" dirty="0" smtClean="0">
              <a:solidFill>
                <a:srgbClr val="FF0066"/>
              </a:solidFill>
              <a:latin typeface="Arial Narrow" pitchFamily="34" charset="0"/>
            </a:endParaRPr>
          </a:p>
          <a:p>
            <a:pPr>
              <a:lnSpc>
                <a:spcPct val="160000"/>
              </a:lnSpc>
            </a:pPr>
            <a:r>
              <a:rPr lang="en-US" b="1" dirty="0" smtClean="0">
                <a:solidFill>
                  <a:srgbClr val="FF0066"/>
                </a:solidFill>
                <a:latin typeface="Arial Narrow" pitchFamily="34" charset="0"/>
              </a:rPr>
              <a:t>Calendula </a:t>
            </a:r>
            <a:r>
              <a:rPr lang="en-US" b="1" dirty="0" err="1" smtClean="0">
                <a:solidFill>
                  <a:srgbClr val="FF0066"/>
                </a:solidFill>
                <a:latin typeface="Arial Narrow" pitchFamily="34" charset="0"/>
              </a:rPr>
              <a:t>officinalis</a:t>
            </a:r>
            <a:endParaRPr lang="en-US" b="1" dirty="0" smtClean="0">
              <a:solidFill>
                <a:srgbClr val="FF0066"/>
              </a:solidFill>
              <a:latin typeface="Arial Narrow" pitchFamily="34" charset="0"/>
            </a:endParaRPr>
          </a:p>
          <a:p>
            <a:pPr>
              <a:lnSpc>
                <a:spcPct val="160000"/>
              </a:lnSpc>
            </a:pPr>
            <a:r>
              <a:rPr lang="en-US" b="1" dirty="0" err="1" smtClean="0">
                <a:solidFill>
                  <a:srgbClr val="FF0066"/>
                </a:solidFill>
                <a:latin typeface="Arial Narrow" pitchFamily="34" charset="0"/>
              </a:rPr>
              <a:t>Phellandrium</a:t>
            </a:r>
            <a:r>
              <a:rPr lang="en-US" b="1" dirty="0" smtClean="0">
                <a:solidFill>
                  <a:srgbClr val="FF0066"/>
                </a:solidFill>
                <a:latin typeface="Arial Narrow" pitchFamily="34" charset="0"/>
              </a:rPr>
              <a:t> </a:t>
            </a:r>
            <a:r>
              <a:rPr lang="en-US" b="1" dirty="0" err="1" smtClean="0">
                <a:solidFill>
                  <a:srgbClr val="FF0066"/>
                </a:solidFill>
                <a:latin typeface="Arial Narrow" pitchFamily="34" charset="0"/>
              </a:rPr>
              <a:t>aquaticum</a:t>
            </a:r>
            <a:endParaRPr lang="en-US" b="1" dirty="0" smtClean="0">
              <a:solidFill>
                <a:srgbClr val="FF0066"/>
              </a:solidFill>
              <a:latin typeface="Arial Narrow" pitchFamily="34" charset="0"/>
            </a:endParaRPr>
          </a:p>
          <a:p>
            <a:pPr>
              <a:lnSpc>
                <a:spcPct val="160000"/>
              </a:lnSpc>
            </a:pPr>
            <a:r>
              <a:rPr lang="en-US" b="1" dirty="0" err="1" smtClean="0">
                <a:solidFill>
                  <a:srgbClr val="FF0066"/>
                </a:solidFill>
                <a:latin typeface="Arial Narrow" pitchFamily="34" charset="0"/>
              </a:rPr>
              <a:t>Bryonia</a:t>
            </a:r>
            <a:r>
              <a:rPr lang="en-US" b="1" dirty="0" smtClean="0">
                <a:solidFill>
                  <a:srgbClr val="FF0066"/>
                </a:solidFill>
                <a:latin typeface="Arial Narrow" pitchFamily="34" charset="0"/>
              </a:rPr>
              <a:t> alba</a:t>
            </a:r>
          </a:p>
          <a:p>
            <a:pPr>
              <a:lnSpc>
                <a:spcPct val="160000"/>
              </a:lnSpc>
            </a:pPr>
            <a:r>
              <a:rPr lang="en-US" b="1" dirty="0" smtClean="0">
                <a:solidFill>
                  <a:srgbClr val="FF0066"/>
                </a:solidFill>
                <a:latin typeface="Arial Narrow" pitchFamily="34" charset="0"/>
              </a:rPr>
              <a:t>Lac </a:t>
            </a:r>
            <a:r>
              <a:rPr lang="en-US" b="1" dirty="0" err="1" smtClean="0">
                <a:solidFill>
                  <a:srgbClr val="FF0066"/>
                </a:solidFill>
                <a:latin typeface="Arial Narrow" pitchFamily="34" charset="0"/>
              </a:rPr>
              <a:t>caninum</a:t>
            </a:r>
            <a:endParaRPr lang="en-US" b="1" dirty="0" smtClean="0">
              <a:solidFill>
                <a:srgbClr val="FF0066"/>
              </a:solidFill>
              <a:latin typeface="Arial Narrow" pitchFamily="34" charset="0"/>
            </a:endParaRPr>
          </a:p>
          <a:p>
            <a:pPr>
              <a:lnSpc>
                <a:spcPct val="160000"/>
              </a:lnSpc>
            </a:pPr>
            <a:r>
              <a:rPr lang="en-US" b="1" dirty="0" err="1" smtClean="0">
                <a:solidFill>
                  <a:srgbClr val="FF0066"/>
                </a:solidFill>
                <a:latin typeface="Arial Narrow" pitchFamily="34" charset="0"/>
              </a:rPr>
              <a:t>Phytolacca</a:t>
            </a:r>
            <a:r>
              <a:rPr lang="en-US" b="1" dirty="0" smtClean="0">
                <a:solidFill>
                  <a:srgbClr val="FF0066"/>
                </a:solidFill>
                <a:latin typeface="Arial Narrow" pitchFamily="34" charset="0"/>
              </a:rPr>
              <a:t> </a:t>
            </a:r>
            <a:r>
              <a:rPr lang="en-US" b="1" dirty="0" err="1" smtClean="0">
                <a:solidFill>
                  <a:srgbClr val="FF0066"/>
                </a:solidFill>
                <a:latin typeface="Arial Narrow" pitchFamily="34" charset="0"/>
              </a:rPr>
              <a:t>decandra</a:t>
            </a:r>
            <a:endParaRPr lang="en-US" dirty="0" smtClean="0">
              <a:solidFill>
                <a:srgbClr val="FF0066"/>
              </a:solidFill>
              <a:latin typeface="Arial Narrow" pitchFamily="34" charset="0"/>
            </a:endParaRPr>
          </a:p>
          <a:p>
            <a:endParaRPr lang="en-US" b="1" dirty="0" smtClean="0"/>
          </a:p>
        </p:txBody>
      </p:sp>
      <p:sp>
        <p:nvSpPr>
          <p:cNvPr id="4" name="Slide Number Placeholder 3"/>
          <p:cNvSpPr>
            <a:spLocks noGrp="1"/>
          </p:cNvSpPr>
          <p:nvPr>
            <p:ph type="sldNum" sz="quarter" idx="12"/>
          </p:nvPr>
        </p:nvSpPr>
        <p:spPr/>
        <p:txBody>
          <a:bodyPr/>
          <a:lstStyle/>
          <a:p>
            <a:fld id="{EA49B7F3-C5BC-42DF-84D2-211BEA422F1D}" type="slidenum">
              <a:rPr lang="en-US" smtClean="0"/>
              <a:pPr/>
              <a:t>30</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
            </a:r>
            <a:br>
              <a:rPr lang="en-US" sz="4000" dirty="0" smtClean="0"/>
            </a:br>
            <a:r>
              <a:rPr lang="en-US" sz="4000" dirty="0" smtClean="0">
                <a:solidFill>
                  <a:srgbClr val="FF0066"/>
                </a:solidFill>
              </a:rPr>
              <a:t>CRACKED AND SORE NIPPLES</a:t>
            </a:r>
            <a:r>
              <a:rPr lang="en-US" sz="4000" dirty="0" smtClean="0"/>
              <a:t/>
            </a:r>
            <a:br>
              <a:rPr lang="en-US" sz="4000" dirty="0" smtClean="0"/>
            </a:br>
            <a:r>
              <a:rPr lang="en-US" b="1" u="sng" dirty="0" smtClean="0">
                <a:solidFill>
                  <a:srgbClr val="FF0066"/>
                </a:solidFill>
              </a:rPr>
              <a:t>Causes</a:t>
            </a:r>
            <a:r>
              <a:rPr lang="en-US" b="1" dirty="0" smtClean="0"/>
              <a:t/>
            </a:r>
            <a:br>
              <a:rPr lang="en-US" b="1" dirty="0" smtClean="0"/>
            </a:br>
            <a:endParaRPr lang="en-US" dirty="0"/>
          </a:p>
        </p:txBody>
      </p:sp>
      <p:sp>
        <p:nvSpPr>
          <p:cNvPr id="3" name="Content Placeholder 2"/>
          <p:cNvSpPr>
            <a:spLocks noGrp="1"/>
          </p:cNvSpPr>
          <p:nvPr>
            <p:ph sz="half" idx="1"/>
          </p:nvPr>
        </p:nvSpPr>
        <p:spPr>
          <a:xfrm>
            <a:off x="228600" y="1600200"/>
            <a:ext cx="4267200" cy="4525963"/>
          </a:xfrm>
        </p:spPr>
        <p:txBody>
          <a:bodyPr>
            <a:normAutofit fontScale="25000" lnSpcReduction="20000"/>
          </a:bodyPr>
          <a:lstStyle/>
          <a:p>
            <a:pPr algn="ctr">
              <a:buNone/>
            </a:pPr>
            <a:r>
              <a:rPr lang="en-US" sz="14400" b="1" dirty="0" smtClean="0">
                <a:solidFill>
                  <a:srgbClr val="FF0066"/>
                </a:solidFill>
              </a:rPr>
              <a:t>Maternal</a:t>
            </a:r>
          </a:p>
          <a:p>
            <a:pPr algn="just">
              <a:buNone/>
            </a:pPr>
            <a:endParaRPr lang="en-US" dirty="0" smtClean="0">
              <a:solidFill>
                <a:srgbClr val="FF0066"/>
              </a:solidFill>
            </a:endParaRPr>
          </a:p>
          <a:p>
            <a:pPr>
              <a:lnSpc>
                <a:spcPct val="170000"/>
              </a:lnSpc>
              <a:buNone/>
            </a:pPr>
            <a:r>
              <a:rPr lang="en-US" sz="9600" b="1" dirty="0" smtClean="0">
                <a:solidFill>
                  <a:srgbClr val="FF0066"/>
                </a:solidFill>
              </a:rPr>
              <a:t>• </a:t>
            </a:r>
            <a:r>
              <a:rPr lang="en-US" sz="11200" b="1" dirty="0" smtClean="0">
                <a:solidFill>
                  <a:srgbClr val="FF0066"/>
                </a:solidFill>
              </a:rPr>
              <a:t>Poor breast feeding technique:</a:t>
            </a:r>
          </a:p>
          <a:p>
            <a:pPr>
              <a:lnSpc>
                <a:spcPct val="170000"/>
              </a:lnSpc>
              <a:buNone/>
            </a:pPr>
            <a:r>
              <a:rPr lang="en-US" sz="11200" b="1" dirty="0" smtClean="0">
                <a:solidFill>
                  <a:srgbClr val="FF0066"/>
                </a:solidFill>
              </a:rPr>
              <a:t>• Unhygienic habits causing the crust formation over the nipples.</a:t>
            </a:r>
          </a:p>
          <a:p>
            <a:pPr>
              <a:lnSpc>
                <a:spcPct val="170000"/>
              </a:lnSpc>
              <a:buNone/>
            </a:pPr>
            <a:r>
              <a:rPr lang="en-US" sz="11200" b="1" dirty="0" smtClean="0">
                <a:solidFill>
                  <a:srgbClr val="FF0066"/>
                </a:solidFill>
              </a:rPr>
              <a:t>• Retracted nipples.</a:t>
            </a:r>
          </a:p>
        </p:txBody>
      </p:sp>
      <p:sp>
        <p:nvSpPr>
          <p:cNvPr id="4" name="Content Placeholder 3"/>
          <p:cNvSpPr>
            <a:spLocks noGrp="1"/>
          </p:cNvSpPr>
          <p:nvPr>
            <p:ph sz="half" idx="2"/>
          </p:nvPr>
        </p:nvSpPr>
        <p:spPr>
          <a:xfrm>
            <a:off x="4648200" y="1600200"/>
            <a:ext cx="4114800" cy="4953000"/>
          </a:xfrm>
        </p:spPr>
        <p:txBody>
          <a:bodyPr>
            <a:normAutofit fontScale="25000" lnSpcReduction="20000"/>
          </a:bodyPr>
          <a:lstStyle/>
          <a:p>
            <a:pPr algn="ctr">
              <a:buNone/>
            </a:pPr>
            <a:r>
              <a:rPr lang="en-US" sz="14400" b="1" dirty="0" smtClean="0">
                <a:solidFill>
                  <a:srgbClr val="FF0066"/>
                </a:solidFill>
              </a:rPr>
              <a:t>Infantile</a:t>
            </a:r>
          </a:p>
          <a:p>
            <a:pPr algn="just">
              <a:lnSpc>
                <a:spcPct val="170000"/>
              </a:lnSpc>
              <a:buNone/>
            </a:pPr>
            <a:endParaRPr lang="en-US" sz="4900" b="1" dirty="0" smtClean="0">
              <a:solidFill>
                <a:srgbClr val="FF0066"/>
              </a:solidFill>
            </a:endParaRPr>
          </a:p>
          <a:p>
            <a:pPr algn="just">
              <a:lnSpc>
                <a:spcPct val="170000"/>
              </a:lnSpc>
              <a:buNone/>
            </a:pPr>
            <a:r>
              <a:rPr lang="en-US" sz="11200" b="1" dirty="0" smtClean="0">
                <a:solidFill>
                  <a:srgbClr val="FF0066"/>
                </a:solidFill>
              </a:rPr>
              <a:t>Candida infection (Oral Thrush)</a:t>
            </a:r>
            <a:endParaRPr lang="en-US" sz="12800" b="1" dirty="0">
              <a:solidFill>
                <a:srgbClr val="FF0066"/>
              </a:solidFill>
            </a:endParaRPr>
          </a:p>
        </p:txBody>
      </p:sp>
      <p:pic>
        <p:nvPicPr>
          <p:cNvPr id="6" name="Picture 7" descr="sore nipple"/>
          <p:cNvPicPr>
            <a:picLocks noChangeAspect="1" noChangeArrowheads="1"/>
          </p:cNvPicPr>
          <p:nvPr/>
        </p:nvPicPr>
        <p:blipFill>
          <a:blip r:embed="rId2"/>
          <a:srcRect/>
          <a:stretch>
            <a:fillRect/>
          </a:stretch>
        </p:blipFill>
        <p:spPr>
          <a:xfrm>
            <a:off x="5486400" y="4191000"/>
            <a:ext cx="2411626" cy="2075121"/>
          </a:xfrm>
          <a:prstGeom prst="rect">
            <a:avLst/>
          </a:prstGeom>
          <a:solidFill>
            <a:srgbClr val="FFFFFF">
              <a:shade val="85000"/>
            </a:srgbClr>
          </a:solidFill>
          <a:ln w="190500" cap="rnd">
            <a:solidFill>
              <a:srgbClr val="FFCC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Slide Number Placeholder 6"/>
          <p:cNvSpPr>
            <a:spLocks noGrp="1"/>
          </p:cNvSpPr>
          <p:nvPr>
            <p:ph type="sldNum" sz="quarter" idx="12"/>
          </p:nvPr>
        </p:nvSpPr>
        <p:spPr/>
        <p:txBody>
          <a:bodyPr/>
          <a:lstStyle/>
          <a:p>
            <a:fld id="{EA49B7F3-C5BC-42DF-84D2-211BEA422F1D}" type="slidenum">
              <a:rPr lang="en-US" smtClean="0"/>
              <a:pPr/>
              <a:t>31</a:t>
            </a:fld>
            <a:endParaRPr lang="en-US"/>
          </a:p>
        </p:txBody>
      </p:sp>
      <p:pic>
        <p:nvPicPr>
          <p:cNvPr id="8" name="Picture 7"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381000"/>
            <a:ext cx="91440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111619" name="Text Box 4"/>
          <p:cNvSpPr txBox="1">
            <a:spLocks noChangeArrowheads="1"/>
          </p:cNvSpPr>
          <p:nvPr/>
        </p:nvSpPr>
        <p:spPr bwMode="auto">
          <a:xfrm>
            <a:off x="228600" y="425470"/>
            <a:ext cx="8686800" cy="6032421"/>
          </a:xfrm>
          <a:prstGeom prst="rect">
            <a:avLst/>
          </a:prstGeom>
          <a:noFill/>
          <a:ln w="9525">
            <a:noFill/>
            <a:miter lim="800000"/>
            <a:headEnd/>
            <a:tailEnd/>
          </a:ln>
        </p:spPr>
        <p:txBody>
          <a:bodyPr wrap="square">
            <a:spAutoFit/>
          </a:bodyPr>
          <a:lstStyle/>
          <a:p>
            <a:pPr>
              <a:lnSpc>
                <a:spcPct val="150000"/>
              </a:lnSpc>
            </a:pPr>
            <a:r>
              <a:rPr lang="en-US" sz="2800" b="1" u="sng" dirty="0" smtClean="0">
                <a:solidFill>
                  <a:srgbClr val="FF0066"/>
                </a:solidFill>
                <a:latin typeface="Arial Narrow" pitchFamily="34" charset="0"/>
              </a:rPr>
              <a:t>CRACKED/FLAT NIPPLES</a:t>
            </a:r>
            <a:endParaRPr lang="en-US" b="1" dirty="0" smtClean="0">
              <a:solidFill>
                <a:srgbClr val="FF0066"/>
              </a:solidFill>
              <a:latin typeface="Arial Narrow" pitchFamily="34" charset="0"/>
            </a:endParaRPr>
          </a:p>
          <a:p>
            <a:pPr>
              <a:lnSpc>
                <a:spcPct val="150000"/>
              </a:lnSpc>
            </a:pPr>
            <a:r>
              <a:rPr lang="en-US" sz="2400" b="1" dirty="0" smtClean="0">
                <a:solidFill>
                  <a:srgbClr val="FF0066"/>
                </a:solidFill>
                <a:latin typeface="Arial Narrow" pitchFamily="34" charset="0"/>
              </a:rPr>
              <a:t>Cracked </a:t>
            </a:r>
            <a:r>
              <a:rPr lang="en-US" sz="2400" b="1" dirty="0">
                <a:solidFill>
                  <a:srgbClr val="FF0066"/>
                </a:solidFill>
                <a:latin typeface="Arial Narrow" pitchFamily="34" charset="0"/>
              </a:rPr>
              <a:t>nipples may become a painful condition due to a fissure on the </a:t>
            </a:r>
            <a:r>
              <a:rPr lang="en-US" sz="2400" b="1" dirty="0" err="1" smtClean="0">
                <a:solidFill>
                  <a:srgbClr val="FF0066"/>
                </a:solidFill>
                <a:latin typeface="Arial Narrow" pitchFamily="34" charset="0"/>
              </a:rPr>
              <a:t>surface.Condition</a:t>
            </a:r>
            <a:r>
              <a:rPr lang="en-US" sz="2400" b="1" dirty="0" smtClean="0">
                <a:solidFill>
                  <a:srgbClr val="FF0066"/>
                </a:solidFill>
                <a:latin typeface="Arial Narrow" pitchFamily="34" charset="0"/>
              </a:rPr>
              <a:t> </a:t>
            </a:r>
            <a:r>
              <a:rPr lang="en-US" sz="2400" b="1" dirty="0">
                <a:solidFill>
                  <a:srgbClr val="FF0066"/>
                </a:solidFill>
                <a:latin typeface="Arial Narrow" pitchFamily="34" charset="0"/>
              </a:rPr>
              <a:t>is asymptomatic but becomes painful </a:t>
            </a:r>
            <a:r>
              <a:rPr lang="en-US" sz="2400" b="1" dirty="0" smtClean="0">
                <a:solidFill>
                  <a:srgbClr val="FF0066"/>
                </a:solidFill>
                <a:latin typeface="Arial Narrow" pitchFamily="34" charset="0"/>
              </a:rPr>
              <a:t>due </a:t>
            </a:r>
            <a:r>
              <a:rPr lang="en-US" sz="2400" b="1" dirty="0" err="1" smtClean="0">
                <a:solidFill>
                  <a:srgbClr val="FF0066"/>
                </a:solidFill>
                <a:latin typeface="Arial Narrow" pitchFamily="34" charset="0"/>
              </a:rPr>
              <a:t>tosucking</a:t>
            </a:r>
            <a:endParaRPr lang="en-US" sz="2400" b="1" dirty="0">
              <a:solidFill>
                <a:srgbClr val="FF0066"/>
              </a:solidFill>
              <a:latin typeface="Arial Narrow" pitchFamily="34" charset="0"/>
            </a:endParaRPr>
          </a:p>
          <a:p>
            <a:pPr>
              <a:lnSpc>
                <a:spcPct val="150000"/>
              </a:lnSpc>
            </a:pPr>
            <a:r>
              <a:rPr lang="en-US" sz="2400" b="1" u="sng" dirty="0">
                <a:solidFill>
                  <a:srgbClr val="FF0066"/>
                </a:solidFill>
                <a:latin typeface="Arial Narrow" pitchFamily="34" charset="0"/>
              </a:rPr>
              <a:t>Prevention:</a:t>
            </a:r>
          </a:p>
          <a:p>
            <a:pPr lvl="1">
              <a:lnSpc>
                <a:spcPct val="150000"/>
              </a:lnSpc>
            </a:pPr>
            <a:r>
              <a:rPr lang="en-US" sz="2400" b="1" dirty="0">
                <a:solidFill>
                  <a:srgbClr val="FF0066"/>
                </a:solidFill>
                <a:latin typeface="Arial Narrow" pitchFamily="34" charset="0"/>
              </a:rPr>
              <a:t>C</a:t>
            </a:r>
            <a:r>
              <a:rPr lang="en-US" sz="2400" b="1" dirty="0" smtClean="0">
                <a:solidFill>
                  <a:srgbClr val="FF0066"/>
                </a:solidFill>
                <a:latin typeface="Arial Narrow" pitchFamily="34" charset="0"/>
              </a:rPr>
              <a:t>leaning </a:t>
            </a:r>
            <a:r>
              <a:rPr lang="en-US" sz="2400" b="1" dirty="0">
                <a:solidFill>
                  <a:srgbClr val="FF0066"/>
                </a:solidFill>
                <a:latin typeface="Arial Narrow" pitchFamily="34" charset="0"/>
              </a:rPr>
              <a:t>of the crust on the nipple </a:t>
            </a:r>
            <a:r>
              <a:rPr lang="en-US" sz="2400" b="1" dirty="0" smtClean="0">
                <a:solidFill>
                  <a:srgbClr val="FF0066"/>
                </a:solidFill>
                <a:latin typeface="Arial Narrow" pitchFamily="34" charset="0"/>
              </a:rPr>
              <a:t>after every </a:t>
            </a:r>
            <a:r>
              <a:rPr lang="en-US" sz="2400" b="1" dirty="0">
                <a:solidFill>
                  <a:srgbClr val="FF0066"/>
                </a:solidFill>
                <a:latin typeface="Arial Narrow" pitchFamily="34" charset="0"/>
              </a:rPr>
              <a:t>feed</a:t>
            </a:r>
          </a:p>
          <a:p>
            <a:pPr lvl="1">
              <a:lnSpc>
                <a:spcPct val="150000"/>
              </a:lnSpc>
            </a:pPr>
            <a:r>
              <a:rPr lang="en-US" sz="2400" b="1" dirty="0">
                <a:solidFill>
                  <a:srgbClr val="FF0066"/>
                </a:solidFill>
                <a:latin typeface="Arial Narrow" pitchFamily="34" charset="0"/>
              </a:rPr>
              <a:t>P</a:t>
            </a:r>
            <a:r>
              <a:rPr lang="en-US" sz="2400" b="1" dirty="0" smtClean="0">
                <a:solidFill>
                  <a:srgbClr val="FF0066"/>
                </a:solidFill>
                <a:latin typeface="Arial Narrow" pitchFamily="34" charset="0"/>
              </a:rPr>
              <a:t>roper </a:t>
            </a:r>
            <a:r>
              <a:rPr lang="en-US" sz="2400" b="1" dirty="0">
                <a:solidFill>
                  <a:srgbClr val="FF0066"/>
                </a:solidFill>
                <a:latin typeface="Arial Narrow" pitchFamily="34" charset="0"/>
              </a:rPr>
              <a:t>latching of the baby during every feed</a:t>
            </a:r>
          </a:p>
          <a:p>
            <a:pPr>
              <a:lnSpc>
                <a:spcPct val="150000"/>
              </a:lnSpc>
            </a:pPr>
            <a:r>
              <a:rPr lang="en-US" sz="2400" b="1" u="sng" dirty="0">
                <a:solidFill>
                  <a:srgbClr val="FF0066"/>
                </a:solidFill>
                <a:latin typeface="Arial Narrow" pitchFamily="34" charset="0"/>
              </a:rPr>
              <a:t>Treatment</a:t>
            </a:r>
            <a:r>
              <a:rPr lang="en-US" sz="2400" b="1" dirty="0">
                <a:solidFill>
                  <a:srgbClr val="FF0066"/>
                </a:solidFill>
                <a:latin typeface="Arial Narrow" pitchFamily="34" charset="0"/>
              </a:rPr>
              <a:t>:</a:t>
            </a:r>
          </a:p>
          <a:p>
            <a:pPr lvl="1">
              <a:lnSpc>
                <a:spcPct val="150000"/>
              </a:lnSpc>
            </a:pPr>
            <a:r>
              <a:rPr lang="en-US" sz="2400" b="1" dirty="0">
                <a:solidFill>
                  <a:srgbClr val="FF0066"/>
                </a:solidFill>
                <a:latin typeface="Arial Narrow" pitchFamily="34" charset="0"/>
              </a:rPr>
              <a:t>M</a:t>
            </a:r>
            <a:r>
              <a:rPr lang="en-US" sz="2400" b="1" dirty="0" smtClean="0">
                <a:solidFill>
                  <a:srgbClr val="FF0066"/>
                </a:solidFill>
                <a:latin typeface="Arial Narrow" pitchFamily="34" charset="0"/>
              </a:rPr>
              <a:t>others </a:t>
            </a:r>
            <a:r>
              <a:rPr lang="en-US" sz="2400" b="1" dirty="0">
                <a:solidFill>
                  <a:srgbClr val="FF0066"/>
                </a:solidFill>
                <a:latin typeface="Arial Narrow" pitchFamily="34" charset="0"/>
              </a:rPr>
              <a:t>foremilk applied on the cracks helps in the healing</a:t>
            </a:r>
          </a:p>
          <a:p>
            <a:pPr lvl="1">
              <a:lnSpc>
                <a:spcPct val="150000"/>
              </a:lnSpc>
            </a:pPr>
            <a:r>
              <a:rPr lang="en-US" sz="2400" b="1" dirty="0" smtClean="0">
                <a:solidFill>
                  <a:srgbClr val="FF0066"/>
                </a:solidFill>
                <a:latin typeface="Arial Narrow" pitchFamily="34" charset="0"/>
              </a:rPr>
              <a:t>Nipple </a:t>
            </a:r>
            <a:r>
              <a:rPr lang="en-US" sz="2400" b="1" dirty="0">
                <a:solidFill>
                  <a:srgbClr val="FF0066"/>
                </a:solidFill>
                <a:latin typeface="Arial Narrow" pitchFamily="34" charset="0"/>
              </a:rPr>
              <a:t>shield – to prevent direct contact with the breast</a:t>
            </a:r>
          </a:p>
          <a:p>
            <a:endParaRPr lang="en-US" sz="2000" b="1" dirty="0">
              <a:solidFill>
                <a:srgbClr val="FF0066"/>
              </a:solidFill>
            </a:endParaRPr>
          </a:p>
        </p:txBody>
      </p:sp>
      <p:sp>
        <p:nvSpPr>
          <p:cNvPr id="3" name="Slide Number Placeholder 2"/>
          <p:cNvSpPr>
            <a:spLocks noGrp="1"/>
          </p:cNvSpPr>
          <p:nvPr>
            <p:ph type="sldNum" sz="quarter" idx="12"/>
          </p:nvPr>
        </p:nvSpPr>
        <p:spPr/>
        <p:txBody>
          <a:bodyPr/>
          <a:lstStyle/>
          <a:p>
            <a:fld id="{EA49B7F3-C5BC-42DF-84D2-211BEA422F1D}" type="slidenum">
              <a:rPr lang="en-US" smtClean="0"/>
              <a:pPr/>
              <a:t>32</a:t>
            </a:fld>
            <a:endParaRPr lang="en-US" dirty="0"/>
          </a:p>
        </p:txBody>
      </p:sp>
      <p:pic>
        <p:nvPicPr>
          <p:cNvPr id="4" name="Picture 3"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112642" name="Rectangle 3"/>
          <p:cNvSpPr>
            <a:spLocks noGrp="1" noChangeArrowheads="1"/>
          </p:cNvSpPr>
          <p:nvPr>
            <p:ph idx="1"/>
          </p:nvPr>
        </p:nvSpPr>
        <p:spPr>
          <a:xfrm>
            <a:off x="457200" y="0"/>
            <a:ext cx="8229600" cy="6130925"/>
          </a:xfrm>
        </p:spPr>
        <p:txBody>
          <a:bodyPr>
            <a:normAutofit/>
          </a:bodyPr>
          <a:lstStyle/>
          <a:p>
            <a:pPr>
              <a:lnSpc>
                <a:spcPct val="150000"/>
              </a:lnSpc>
              <a:buNone/>
            </a:pPr>
            <a:endParaRPr lang="en-US" sz="2400" b="1" dirty="0" smtClean="0">
              <a:solidFill>
                <a:srgbClr val="FF0066"/>
              </a:solidFill>
              <a:latin typeface="Arial Narrow" pitchFamily="34" charset="0"/>
            </a:endParaRPr>
          </a:p>
          <a:p>
            <a:pPr>
              <a:lnSpc>
                <a:spcPct val="150000"/>
              </a:lnSpc>
            </a:pPr>
            <a:r>
              <a:rPr lang="en-US" sz="2400" b="1" dirty="0" smtClean="0">
                <a:solidFill>
                  <a:srgbClr val="FF0066"/>
                </a:solidFill>
                <a:latin typeface="Arial Narrow" pitchFamily="34" charset="0"/>
              </a:rPr>
              <a:t>With the above measures cracks heal in 1-2 days but if not </a:t>
            </a:r>
          </a:p>
          <a:p>
            <a:pPr>
              <a:lnSpc>
                <a:spcPct val="150000"/>
              </a:lnSpc>
            </a:pPr>
            <a:r>
              <a:rPr lang="en-US" sz="2400" b="1" dirty="0" smtClean="0">
                <a:solidFill>
                  <a:srgbClr val="FF0066"/>
                </a:solidFill>
                <a:latin typeface="Arial Narrow" pitchFamily="34" charset="0"/>
              </a:rPr>
              <a:t>Rest for 24 hrs from feeding</a:t>
            </a:r>
          </a:p>
          <a:p>
            <a:pPr>
              <a:lnSpc>
                <a:spcPct val="150000"/>
              </a:lnSpc>
            </a:pPr>
            <a:r>
              <a:rPr lang="en-US" sz="2400" b="1" dirty="0" smtClean="0">
                <a:solidFill>
                  <a:srgbClr val="FF0066"/>
                </a:solidFill>
                <a:latin typeface="Arial Narrow" pitchFamily="34" charset="0"/>
              </a:rPr>
              <a:t>Bandaging of the wound with local antiseptic ointment</a:t>
            </a:r>
          </a:p>
          <a:p>
            <a:pPr>
              <a:lnSpc>
                <a:spcPct val="150000"/>
              </a:lnSpc>
            </a:pPr>
            <a:r>
              <a:rPr lang="en-US" sz="2400" b="1" dirty="0" smtClean="0">
                <a:solidFill>
                  <a:srgbClr val="FF0066"/>
                </a:solidFill>
                <a:latin typeface="Arial Narrow" pitchFamily="34" charset="0"/>
              </a:rPr>
              <a:t>If the crack or fissure remains non healing, a surgical opinion should be taken to rule out malignancy</a:t>
            </a:r>
          </a:p>
          <a:p>
            <a:pPr>
              <a:lnSpc>
                <a:spcPct val="150000"/>
              </a:lnSpc>
              <a:buNone/>
            </a:pPr>
            <a:endParaRPr lang="en-US" sz="3000" b="1" u="sng" dirty="0" smtClean="0">
              <a:solidFill>
                <a:srgbClr val="FF0066"/>
              </a:solidFill>
              <a:latin typeface="Arial Narrow" pitchFamily="34" charset="0"/>
            </a:endParaRPr>
          </a:p>
          <a:p>
            <a:pPr>
              <a:lnSpc>
                <a:spcPct val="150000"/>
              </a:lnSpc>
              <a:buNone/>
            </a:pPr>
            <a:r>
              <a:rPr lang="en-US" sz="3000" b="1" u="sng" dirty="0" smtClean="0">
                <a:solidFill>
                  <a:srgbClr val="FF0066"/>
                </a:solidFill>
                <a:latin typeface="Arial Narrow" pitchFamily="34" charset="0"/>
              </a:rPr>
              <a:t>Flat </a:t>
            </a:r>
            <a:r>
              <a:rPr lang="en-US" sz="3000" b="1" u="sng" dirty="0" smtClean="0">
                <a:solidFill>
                  <a:srgbClr val="FF0066"/>
                </a:solidFill>
                <a:latin typeface="Arial Narrow" pitchFamily="34" charset="0"/>
              </a:rPr>
              <a:t>nipple:</a:t>
            </a:r>
            <a:r>
              <a:rPr lang="en-US" sz="3000" b="1" dirty="0" smtClean="0">
                <a:solidFill>
                  <a:srgbClr val="FF0066"/>
                </a:solidFill>
                <a:latin typeface="Arial Narrow" pitchFamily="34" charset="0"/>
              </a:rPr>
              <a:t> </a:t>
            </a:r>
          </a:p>
          <a:p>
            <a:pPr>
              <a:lnSpc>
                <a:spcPct val="150000"/>
              </a:lnSpc>
              <a:buNone/>
            </a:pPr>
            <a:r>
              <a:rPr lang="en-US" sz="2800" b="1" dirty="0" smtClean="0">
                <a:solidFill>
                  <a:srgbClr val="FF0066"/>
                </a:solidFill>
                <a:latin typeface="Arial Narrow" pitchFamily="34" charset="0"/>
              </a:rPr>
              <a:t>Manual lifting of the nipples from the Antenatal period</a:t>
            </a:r>
          </a:p>
          <a:p>
            <a:pPr>
              <a:lnSpc>
                <a:spcPct val="90000"/>
              </a:lnSpc>
            </a:pPr>
            <a:endParaRPr lang="en-US" sz="2400" b="1" dirty="0" smtClean="0"/>
          </a:p>
        </p:txBody>
      </p:sp>
      <p:pic>
        <p:nvPicPr>
          <p:cNvPr id="3" name="Picture 6" descr="Invert nipple"/>
          <p:cNvPicPr>
            <a:picLocks noChangeAspect="1" noChangeArrowheads="1"/>
          </p:cNvPicPr>
          <p:nvPr/>
        </p:nvPicPr>
        <p:blipFill>
          <a:blip r:embed="rId2"/>
          <a:srcRect/>
          <a:stretch>
            <a:fillRect/>
          </a:stretch>
        </p:blipFill>
        <p:spPr>
          <a:xfrm>
            <a:off x="6172200" y="3276600"/>
            <a:ext cx="2200375" cy="1828800"/>
          </a:xfrm>
          <a:prstGeom prst="rect">
            <a:avLst/>
          </a:prstGeom>
          <a:solidFill>
            <a:srgbClr val="FFFFFF">
              <a:shade val="85000"/>
            </a:srgbClr>
          </a:solidFill>
          <a:ln w="190500" cap="rnd">
            <a:solidFill>
              <a:srgbClr val="FFCC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p:cNvSpPr>
            <a:spLocks noGrp="1"/>
          </p:cNvSpPr>
          <p:nvPr>
            <p:ph type="sldNum" sz="quarter" idx="12"/>
          </p:nvPr>
        </p:nvSpPr>
        <p:spPr/>
        <p:txBody>
          <a:bodyPr/>
          <a:lstStyle/>
          <a:p>
            <a:fld id="{EA49B7F3-C5BC-42DF-84D2-211BEA422F1D}" type="slidenum">
              <a:rPr lang="en-US" smtClean="0"/>
              <a:pPr/>
              <a:t>33</a:t>
            </a:fld>
            <a:endParaRPr lang="en-US"/>
          </a:p>
        </p:txBody>
      </p:sp>
      <p:pic>
        <p:nvPicPr>
          <p:cNvPr id="5" name="Picture 4"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3" name="Content Placeholder 2"/>
          <p:cNvSpPr>
            <a:spLocks noGrp="1"/>
          </p:cNvSpPr>
          <p:nvPr>
            <p:ph idx="1"/>
          </p:nvPr>
        </p:nvSpPr>
        <p:spPr>
          <a:xfrm>
            <a:off x="457200" y="457200"/>
            <a:ext cx="8229600" cy="6019800"/>
          </a:xfrm>
        </p:spPr>
        <p:txBody>
          <a:bodyPr>
            <a:normAutofit fontScale="77500" lnSpcReduction="20000"/>
          </a:bodyPr>
          <a:lstStyle/>
          <a:p>
            <a:pPr marL="274320" indent="-274320" algn="ctr">
              <a:lnSpc>
                <a:spcPct val="120000"/>
              </a:lnSpc>
              <a:buClr>
                <a:srgbClr val="0BD0D9"/>
              </a:buClr>
              <a:buSzPct val="95000"/>
              <a:buNone/>
              <a:defRPr/>
            </a:pPr>
            <a:r>
              <a:rPr lang="en-US" sz="5700" b="1" dirty="0" smtClean="0">
                <a:solidFill>
                  <a:srgbClr val="FF0066"/>
                </a:solidFill>
                <a:latin typeface="Arial Narrow" pitchFamily="34" charset="0"/>
              </a:rPr>
              <a:t>Mastitis and  Breast abscess</a:t>
            </a:r>
          </a:p>
          <a:p>
            <a:pPr marL="274320" lvl="0" indent="-274320" algn="ctr">
              <a:lnSpc>
                <a:spcPct val="120000"/>
              </a:lnSpc>
              <a:buClr>
                <a:srgbClr val="0BD0D9"/>
              </a:buClr>
              <a:buSzPct val="95000"/>
              <a:buNone/>
              <a:defRPr/>
            </a:pPr>
            <a:endParaRPr lang="en-US" sz="2500" b="1" dirty="0" smtClean="0">
              <a:solidFill>
                <a:srgbClr val="FF0066"/>
              </a:solidFill>
              <a:latin typeface="Arial Narrow" pitchFamily="34" charset="0"/>
            </a:endParaRPr>
          </a:p>
          <a:p>
            <a:pPr marL="274320" lvl="0" indent="-274320">
              <a:lnSpc>
                <a:spcPct val="120000"/>
              </a:lnSpc>
              <a:buClr>
                <a:srgbClr val="0BD0D9"/>
              </a:buClr>
              <a:buSzPct val="95000"/>
              <a:buNone/>
              <a:defRPr/>
            </a:pPr>
            <a:r>
              <a:rPr lang="en-US" sz="2500" b="1" dirty="0" smtClean="0">
                <a:solidFill>
                  <a:srgbClr val="FF0066"/>
                </a:solidFill>
                <a:latin typeface="Arial Narrow" pitchFamily="34" charset="0"/>
              </a:rPr>
              <a:t>Acute mastitis is the inflammation of the breast following infection</a:t>
            </a:r>
          </a:p>
          <a:p>
            <a:pPr marL="274320" lvl="0" indent="-274320">
              <a:lnSpc>
                <a:spcPct val="120000"/>
              </a:lnSpc>
              <a:buClr>
                <a:srgbClr val="0BD0D9"/>
              </a:buClr>
              <a:buSzPct val="95000"/>
              <a:buNone/>
              <a:defRPr/>
            </a:pPr>
            <a:r>
              <a:rPr lang="en-US" sz="2500" b="1" dirty="0" smtClean="0">
                <a:solidFill>
                  <a:srgbClr val="FF0066"/>
                </a:solidFill>
                <a:latin typeface="Arial Narrow" pitchFamily="34" charset="0"/>
              </a:rPr>
              <a:t>It is of  two types</a:t>
            </a:r>
          </a:p>
          <a:p>
            <a:pPr marL="640080" lvl="1" indent="-246888">
              <a:lnSpc>
                <a:spcPct val="120000"/>
              </a:lnSpc>
              <a:buClr>
                <a:srgbClr val="FF0066"/>
              </a:buClr>
              <a:buSzPct val="85000"/>
              <a:buFont typeface="Wingdings 2"/>
              <a:buChar char=""/>
              <a:defRPr/>
            </a:pPr>
            <a:r>
              <a:rPr lang="en-US" sz="2500" b="1" dirty="0" smtClean="0">
                <a:solidFill>
                  <a:srgbClr val="FF0066"/>
                </a:solidFill>
                <a:latin typeface="Arial Narrow" pitchFamily="34" charset="0"/>
                <a:sym typeface="Wingdings" pitchFamily="2" charset="2"/>
              </a:rPr>
              <a:t>Cellulitis (infection through cracked nipple)</a:t>
            </a:r>
          </a:p>
          <a:p>
            <a:pPr marL="640080" lvl="1" indent="-246888">
              <a:lnSpc>
                <a:spcPct val="120000"/>
              </a:lnSpc>
              <a:buClr>
                <a:srgbClr val="FF0066"/>
              </a:buClr>
              <a:buSzPct val="85000"/>
              <a:buFont typeface="Wingdings 2"/>
              <a:buChar char=""/>
              <a:defRPr/>
            </a:pPr>
            <a:r>
              <a:rPr lang="en-US" sz="2500" b="1" dirty="0" smtClean="0">
                <a:solidFill>
                  <a:srgbClr val="FF0066"/>
                </a:solidFill>
                <a:latin typeface="Arial Narrow" pitchFamily="34" charset="0"/>
              </a:rPr>
              <a:t>Primary adenitis (infection through lactiferous duct)</a:t>
            </a:r>
            <a:endParaRPr lang="en-US" sz="2500" dirty="0" smtClean="0">
              <a:solidFill>
                <a:srgbClr val="FF0066"/>
              </a:solidFill>
              <a:latin typeface="Arial Narrow" pitchFamily="34" charset="0"/>
            </a:endParaRPr>
          </a:p>
          <a:p>
            <a:endParaRPr lang="en-US" sz="2500" dirty="0" smtClean="0">
              <a:solidFill>
                <a:srgbClr val="FF0066"/>
              </a:solidFill>
              <a:latin typeface="Arial Narrow" pitchFamily="34" charset="0"/>
            </a:endParaRPr>
          </a:p>
          <a:p>
            <a:r>
              <a:rPr lang="en-US" sz="3100" dirty="0" smtClean="0">
                <a:solidFill>
                  <a:srgbClr val="FF0066"/>
                </a:solidFill>
                <a:latin typeface="Arial Narrow" pitchFamily="34" charset="0"/>
              </a:rPr>
              <a:t>Encourage mother to continue breastfeeding.</a:t>
            </a:r>
          </a:p>
          <a:p>
            <a:r>
              <a:rPr lang="en-US" sz="3100" dirty="0" smtClean="0">
                <a:solidFill>
                  <a:srgbClr val="FF0066"/>
                </a:solidFill>
                <a:latin typeface="Arial Narrow" pitchFamily="34" charset="0"/>
              </a:rPr>
              <a:t>Teach correct positioning and attachment.</a:t>
            </a:r>
          </a:p>
          <a:p>
            <a:r>
              <a:rPr lang="en-US" sz="3100" dirty="0" smtClean="0">
                <a:solidFill>
                  <a:srgbClr val="FF0066"/>
                </a:solidFill>
                <a:latin typeface="Arial Narrow" pitchFamily="34" charset="0"/>
              </a:rPr>
              <a:t> Give appropriate homoeopathic treatment.</a:t>
            </a:r>
          </a:p>
          <a:p>
            <a:r>
              <a:rPr lang="en-US" sz="3100" dirty="0" smtClean="0">
                <a:solidFill>
                  <a:srgbClr val="FF0066"/>
                </a:solidFill>
                <a:latin typeface="Arial Narrow" pitchFamily="34" charset="0"/>
              </a:rPr>
              <a:t> Reassess in 2 days.</a:t>
            </a:r>
          </a:p>
          <a:p>
            <a:r>
              <a:rPr lang="en-US" sz="3100" dirty="0" smtClean="0">
                <a:solidFill>
                  <a:srgbClr val="FF0066"/>
                </a:solidFill>
                <a:latin typeface="Arial Narrow" pitchFamily="34" charset="0"/>
              </a:rPr>
              <a:t> If no improvement or worse, </a:t>
            </a:r>
            <a:r>
              <a:rPr lang="en-US" sz="3100" i="1" dirty="0" smtClean="0">
                <a:solidFill>
                  <a:srgbClr val="FF0066"/>
                </a:solidFill>
                <a:latin typeface="Arial Narrow" pitchFamily="34" charset="0"/>
              </a:rPr>
              <a:t>refer to hospital.</a:t>
            </a:r>
          </a:p>
          <a:p>
            <a:r>
              <a:rPr lang="en-US" sz="3100" dirty="0" smtClean="0">
                <a:solidFill>
                  <a:srgbClr val="FF0066"/>
                </a:solidFill>
                <a:latin typeface="Arial Narrow" pitchFamily="34" charset="0"/>
              </a:rPr>
              <a:t>Express milk from the affected breast and discard until no fever</a:t>
            </a:r>
          </a:p>
          <a:p>
            <a:r>
              <a:rPr lang="en-US" sz="3100" dirty="0" smtClean="0">
                <a:solidFill>
                  <a:srgbClr val="FF0066"/>
                </a:solidFill>
                <a:latin typeface="Arial Narrow" pitchFamily="34" charset="0"/>
              </a:rPr>
              <a:t>Improvement </a:t>
            </a:r>
            <a:r>
              <a:rPr lang="en-US" sz="3100" dirty="0" smtClean="0">
                <a:solidFill>
                  <a:srgbClr val="009900"/>
                </a:solidFill>
                <a:latin typeface="Arial Narrow" pitchFamily="34" charset="0"/>
              </a:rPr>
              <a:t>- </a:t>
            </a:r>
            <a:r>
              <a:rPr lang="en-US" sz="3100" b="1" dirty="0" smtClean="0">
                <a:solidFill>
                  <a:srgbClr val="009900"/>
                </a:solidFill>
                <a:latin typeface="Arial Narrow" pitchFamily="34" charset="0"/>
              </a:rPr>
              <a:t>Continue same measures </a:t>
            </a:r>
            <a:endParaRPr lang="en-US" sz="3100" dirty="0" smtClean="0">
              <a:solidFill>
                <a:srgbClr val="009900"/>
              </a:solidFill>
              <a:latin typeface="Arial Narrow" pitchFamily="34" charset="0"/>
            </a:endParaRPr>
          </a:p>
          <a:p>
            <a:r>
              <a:rPr lang="en-US" sz="3100" dirty="0" smtClean="0">
                <a:solidFill>
                  <a:srgbClr val="FF0066"/>
                </a:solidFill>
                <a:latin typeface="Arial Narrow" pitchFamily="34" charset="0"/>
              </a:rPr>
              <a:t>No improvement or secondary infection - </a:t>
            </a:r>
            <a:r>
              <a:rPr lang="en-US" sz="3100" b="1" i="1" dirty="0" smtClean="0">
                <a:solidFill>
                  <a:srgbClr val="009900"/>
                </a:solidFill>
                <a:latin typeface="Arial Narrow" pitchFamily="34" charset="0"/>
              </a:rPr>
              <a:t>Refer to Obstetrician for management</a:t>
            </a:r>
          </a:p>
          <a:p>
            <a:endParaRPr lang="en-US" dirty="0" smtClean="0">
              <a:solidFill>
                <a:srgbClr val="009900"/>
              </a:solidFill>
            </a:endParaRPr>
          </a:p>
        </p:txBody>
      </p:sp>
      <p:sp>
        <p:nvSpPr>
          <p:cNvPr id="4" name="Slide Number Placeholder 3"/>
          <p:cNvSpPr>
            <a:spLocks noGrp="1"/>
          </p:cNvSpPr>
          <p:nvPr>
            <p:ph type="sldNum" sz="quarter" idx="12"/>
          </p:nvPr>
        </p:nvSpPr>
        <p:spPr/>
        <p:txBody>
          <a:bodyPr/>
          <a:lstStyle/>
          <a:p>
            <a:fld id="{EA49B7F3-C5BC-42DF-84D2-211BEA422F1D}" type="slidenum">
              <a:rPr lang="en-US" smtClean="0"/>
              <a:pPr/>
              <a:t>34</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2286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b="1" dirty="0" smtClean="0">
                <a:solidFill>
                  <a:srgbClr val="FF0066"/>
                </a:solidFill>
              </a:rPr>
              <a:t/>
            </a:r>
            <a:br>
              <a:rPr lang="en-US" b="1" dirty="0" smtClean="0">
                <a:solidFill>
                  <a:srgbClr val="FF0066"/>
                </a:solidFill>
              </a:rPr>
            </a:br>
            <a:r>
              <a:rPr lang="en-US" b="1" dirty="0" smtClean="0">
                <a:solidFill>
                  <a:srgbClr val="FF0066"/>
                </a:solidFill>
              </a:rPr>
              <a:t>Mastitis</a:t>
            </a:r>
            <a:r>
              <a:rPr lang="en-US" dirty="0" smtClean="0">
                <a:solidFill>
                  <a:srgbClr val="FF0066"/>
                </a:solidFill>
              </a:rPr>
              <a:t/>
            </a:r>
            <a:br>
              <a:rPr lang="en-US" dirty="0" smtClean="0">
                <a:solidFill>
                  <a:srgbClr val="FF0066"/>
                </a:solidFill>
              </a:rPr>
            </a:br>
            <a:r>
              <a:rPr lang="en-US" dirty="0" err="1" smtClean="0">
                <a:solidFill>
                  <a:srgbClr val="FF0066"/>
                </a:solidFill>
              </a:rPr>
              <a:t>Homoepathic</a:t>
            </a:r>
            <a:r>
              <a:rPr lang="en-US" dirty="0" smtClean="0">
                <a:solidFill>
                  <a:srgbClr val="FF0066"/>
                </a:solidFill>
              </a:rPr>
              <a:t> Management</a:t>
            </a:r>
            <a:endParaRPr lang="en-US" dirty="0">
              <a:solidFill>
                <a:srgbClr val="FF0066"/>
              </a:solidFill>
            </a:endParaRPr>
          </a:p>
        </p:txBody>
      </p:sp>
      <p:sp>
        <p:nvSpPr>
          <p:cNvPr id="3" name="Content Placeholder 2"/>
          <p:cNvSpPr>
            <a:spLocks noGrp="1"/>
          </p:cNvSpPr>
          <p:nvPr>
            <p:ph sz="half" idx="1"/>
          </p:nvPr>
        </p:nvSpPr>
        <p:spPr/>
        <p:txBody>
          <a:bodyPr>
            <a:normAutofit fontScale="85000" lnSpcReduction="20000"/>
          </a:bodyPr>
          <a:lstStyle/>
          <a:p>
            <a:endParaRPr lang="en-US" b="1" dirty="0" smtClean="0"/>
          </a:p>
          <a:p>
            <a:endParaRPr lang="en-US" b="1" dirty="0" smtClean="0">
              <a:solidFill>
                <a:srgbClr val="FF0066"/>
              </a:solidFill>
            </a:endParaRPr>
          </a:p>
          <a:p>
            <a:r>
              <a:rPr lang="en-US" b="1" dirty="0" smtClean="0">
                <a:solidFill>
                  <a:srgbClr val="FF0066"/>
                </a:solidFill>
              </a:rPr>
              <a:t>Castor </a:t>
            </a:r>
            <a:r>
              <a:rPr lang="en-US" b="1" dirty="0" err="1" smtClean="0">
                <a:solidFill>
                  <a:srgbClr val="FF0066"/>
                </a:solidFill>
              </a:rPr>
              <a:t>equi</a:t>
            </a:r>
            <a:endParaRPr lang="en-US" b="1" dirty="0" smtClean="0">
              <a:solidFill>
                <a:srgbClr val="FF0066"/>
              </a:solidFill>
            </a:endParaRPr>
          </a:p>
          <a:p>
            <a:r>
              <a:rPr lang="en-US" b="1" dirty="0" err="1" smtClean="0">
                <a:solidFill>
                  <a:srgbClr val="FF0066"/>
                </a:solidFill>
              </a:rPr>
              <a:t>Graphites</a:t>
            </a:r>
            <a:endParaRPr lang="en-US" b="1" dirty="0" smtClean="0">
              <a:solidFill>
                <a:srgbClr val="FF0066"/>
              </a:solidFill>
            </a:endParaRPr>
          </a:p>
          <a:p>
            <a:r>
              <a:rPr lang="en-US" b="1" dirty="0" err="1" smtClean="0">
                <a:solidFill>
                  <a:srgbClr val="FF0066"/>
                </a:solidFill>
              </a:rPr>
              <a:t>Phytolacca</a:t>
            </a:r>
            <a:r>
              <a:rPr lang="en-US" b="1" dirty="0" smtClean="0">
                <a:solidFill>
                  <a:srgbClr val="FF0066"/>
                </a:solidFill>
              </a:rPr>
              <a:t> </a:t>
            </a:r>
            <a:r>
              <a:rPr lang="en-US" b="1" dirty="0" err="1" smtClean="0">
                <a:solidFill>
                  <a:srgbClr val="FF0066"/>
                </a:solidFill>
              </a:rPr>
              <a:t>decandra</a:t>
            </a:r>
            <a:endParaRPr lang="en-US" b="1" dirty="0" smtClean="0">
              <a:solidFill>
                <a:srgbClr val="FF0066"/>
              </a:solidFill>
            </a:endParaRPr>
          </a:p>
          <a:p>
            <a:r>
              <a:rPr lang="en-US" b="1" dirty="0" err="1" smtClean="0">
                <a:solidFill>
                  <a:srgbClr val="FF0066"/>
                </a:solidFill>
              </a:rPr>
              <a:t>Ratanhia</a:t>
            </a:r>
            <a:r>
              <a:rPr lang="en-US" b="1" dirty="0" smtClean="0">
                <a:solidFill>
                  <a:srgbClr val="FF0066"/>
                </a:solidFill>
              </a:rPr>
              <a:t> </a:t>
            </a:r>
            <a:r>
              <a:rPr lang="en-US" b="1" dirty="0" err="1" smtClean="0">
                <a:solidFill>
                  <a:srgbClr val="FF0066"/>
                </a:solidFill>
              </a:rPr>
              <a:t>peruviana</a:t>
            </a:r>
            <a:endParaRPr lang="en-US" b="1" dirty="0" smtClean="0">
              <a:solidFill>
                <a:srgbClr val="FF0066"/>
              </a:solidFill>
            </a:endParaRPr>
          </a:p>
          <a:p>
            <a:r>
              <a:rPr lang="en-US" b="1" dirty="0" smtClean="0">
                <a:solidFill>
                  <a:srgbClr val="FF0066"/>
                </a:solidFill>
              </a:rPr>
              <a:t>Sarsaparilla </a:t>
            </a:r>
            <a:r>
              <a:rPr lang="en-US" b="1" dirty="0" err="1" smtClean="0">
                <a:solidFill>
                  <a:srgbClr val="FF0066"/>
                </a:solidFill>
              </a:rPr>
              <a:t>officinalis</a:t>
            </a:r>
            <a:endParaRPr lang="en-US" b="1" dirty="0" smtClean="0">
              <a:solidFill>
                <a:srgbClr val="FF0066"/>
              </a:solidFill>
            </a:endParaRPr>
          </a:p>
          <a:p>
            <a:r>
              <a:rPr lang="en-US" b="1" dirty="0" smtClean="0">
                <a:solidFill>
                  <a:srgbClr val="FF0066"/>
                </a:solidFill>
              </a:rPr>
              <a:t>Calendula </a:t>
            </a:r>
            <a:r>
              <a:rPr lang="en-US" b="1" dirty="0" err="1" smtClean="0">
                <a:solidFill>
                  <a:srgbClr val="FF0066"/>
                </a:solidFill>
              </a:rPr>
              <a:t>officinalis</a:t>
            </a:r>
            <a:endParaRPr lang="en-US" b="1" dirty="0" smtClean="0">
              <a:solidFill>
                <a:srgbClr val="FF0066"/>
              </a:solidFill>
            </a:endParaRPr>
          </a:p>
          <a:p>
            <a:r>
              <a:rPr lang="en-US" b="1" dirty="0" err="1" smtClean="0">
                <a:solidFill>
                  <a:srgbClr val="FF0066"/>
                </a:solidFill>
              </a:rPr>
              <a:t>Phellandrium</a:t>
            </a:r>
            <a:r>
              <a:rPr lang="en-US" b="1" dirty="0" smtClean="0">
                <a:solidFill>
                  <a:srgbClr val="FF0066"/>
                </a:solidFill>
              </a:rPr>
              <a:t> </a:t>
            </a:r>
            <a:r>
              <a:rPr lang="en-US" b="1" dirty="0" err="1" smtClean="0">
                <a:solidFill>
                  <a:srgbClr val="FF0066"/>
                </a:solidFill>
              </a:rPr>
              <a:t>aquaticum</a:t>
            </a:r>
            <a:r>
              <a:rPr lang="en-US" b="1" dirty="0" smtClean="0">
                <a:solidFill>
                  <a:srgbClr val="FF0066"/>
                </a:solidFill>
              </a:rPr>
              <a:t> </a:t>
            </a:r>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i="1" dirty="0" smtClean="0">
              <a:solidFill>
                <a:srgbClr val="FF0066"/>
              </a:solidFill>
            </a:endParaRPr>
          </a:p>
          <a:p>
            <a:r>
              <a:rPr lang="en-US" i="1" dirty="0" smtClean="0">
                <a:solidFill>
                  <a:srgbClr val="FF0066"/>
                </a:solidFill>
              </a:rPr>
              <a:t>Arnica</a:t>
            </a:r>
          </a:p>
          <a:p>
            <a:r>
              <a:rPr lang="en-US" i="1" dirty="0" smtClean="0">
                <a:solidFill>
                  <a:srgbClr val="FF0066"/>
                </a:solidFill>
              </a:rPr>
              <a:t> Borax</a:t>
            </a:r>
          </a:p>
          <a:p>
            <a:r>
              <a:rPr lang="en-US" i="1" dirty="0" smtClean="0">
                <a:solidFill>
                  <a:srgbClr val="FF0066"/>
                </a:solidFill>
              </a:rPr>
              <a:t> </a:t>
            </a:r>
            <a:r>
              <a:rPr lang="en-US" i="1" dirty="0" err="1" smtClean="0">
                <a:solidFill>
                  <a:srgbClr val="FF0066"/>
                </a:solidFill>
              </a:rPr>
              <a:t>Calcarea</a:t>
            </a:r>
            <a:r>
              <a:rPr lang="en-US" i="1" dirty="0" smtClean="0">
                <a:solidFill>
                  <a:srgbClr val="FF0066"/>
                </a:solidFill>
              </a:rPr>
              <a:t> </a:t>
            </a:r>
            <a:r>
              <a:rPr lang="en-US" i="1" dirty="0" err="1" smtClean="0">
                <a:solidFill>
                  <a:srgbClr val="FF0066"/>
                </a:solidFill>
              </a:rPr>
              <a:t>carbonica</a:t>
            </a:r>
            <a:endParaRPr lang="en-US" i="1" dirty="0" smtClean="0">
              <a:solidFill>
                <a:srgbClr val="FF0066"/>
              </a:solidFill>
            </a:endParaRPr>
          </a:p>
          <a:p>
            <a:r>
              <a:rPr lang="en-US" i="1" dirty="0" err="1" smtClean="0">
                <a:solidFill>
                  <a:srgbClr val="FF0066"/>
                </a:solidFill>
              </a:rPr>
              <a:t>Chamomilla</a:t>
            </a:r>
            <a:endParaRPr lang="en-US" i="1" dirty="0" smtClean="0">
              <a:solidFill>
                <a:srgbClr val="FF0066"/>
              </a:solidFill>
            </a:endParaRPr>
          </a:p>
          <a:p>
            <a:r>
              <a:rPr lang="en-US" i="1" dirty="0" smtClean="0">
                <a:solidFill>
                  <a:srgbClr val="FF0066"/>
                </a:solidFill>
              </a:rPr>
              <a:t>Croton </a:t>
            </a:r>
            <a:r>
              <a:rPr lang="en-US" i="1" dirty="0" err="1" smtClean="0">
                <a:solidFill>
                  <a:srgbClr val="FF0066"/>
                </a:solidFill>
              </a:rPr>
              <a:t>tiglium</a:t>
            </a:r>
            <a:endParaRPr lang="en-US" i="1" dirty="0" smtClean="0">
              <a:solidFill>
                <a:srgbClr val="FF0066"/>
              </a:solidFill>
            </a:endParaRPr>
          </a:p>
          <a:p>
            <a:r>
              <a:rPr lang="en-US" i="1" dirty="0" smtClean="0">
                <a:solidFill>
                  <a:srgbClr val="FF0066"/>
                </a:solidFill>
              </a:rPr>
              <a:t> </a:t>
            </a:r>
            <a:r>
              <a:rPr lang="en-US" i="1" dirty="0" err="1" smtClean="0">
                <a:solidFill>
                  <a:srgbClr val="FF0066"/>
                </a:solidFill>
              </a:rPr>
              <a:t>Hamamelis</a:t>
            </a:r>
            <a:endParaRPr lang="en-US" i="1" dirty="0" smtClean="0">
              <a:solidFill>
                <a:srgbClr val="FF0066"/>
              </a:solidFill>
            </a:endParaRPr>
          </a:p>
          <a:p>
            <a:r>
              <a:rPr lang="en-US" i="1" dirty="0" err="1" smtClean="0">
                <a:solidFill>
                  <a:srgbClr val="FF0066"/>
                </a:solidFill>
              </a:rPr>
              <a:t>Helonias</a:t>
            </a:r>
            <a:endParaRPr lang="en-US" i="1" dirty="0" smtClean="0">
              <a:solidFill>
                <a:srgbClr val="FF0066"/>
              </a:solidFill>
            </a:endParaRPr>
          </a:p>
          <a:p>
            <a:r>
              <a:rPr lang="en-US" i="1" dirty="0" smtClean="0">
                <a:solidFill>
                  <a:srgbClr val="FF0066"/>
                </a:solidFill>
              </a:rPr>
              <a:t> </a:t>
            </a:r>
            <a:r>
              <a:rPr lang="en-US" i="1" dirty="0" err="1" smtClean="0">
                <a:solidFill>
                  <a:srgbClr val="FF0066"/>
                </a:solidFill>
              </a:rPr>
              <a:t>Pulsatilla</a:t>
            </a:r>
            <a:endParaRPr lang="en-US" i="1" dirty="0" smtClean="0">
              <a:solidFill>
                <a:srgbClr val="FF0066"/>
              </a:solidFill>
            </a:endParaRPr>
          </a:p>
          <a:p>
            <a:r>
              <a:rPr lang="en-US" i="1" dirty="0" smtClean="0">
                <a:solidFill>
                  <a:srgbClr val="FF0066"/>
                </a:solidFill>
              </a:rPr>
              <a:t> Sepia</a:t>
            </a:r>
          </a:p>
          <a:p>
            <a:r>
              <a:rPr lang="en-US" i="1" dirty="0" smtClean="0">
                <a:solidFill>
                  <a:srgbClr val="FF0066"/>
                </a:solidFill>
              </a:rPr>
              <a:t> </a:t>
            </a:r>
            <a:r>
              <a:rPr lang="en-US" i="1" dirty="0" err="1" smtClean="0">
                <a:solidFill>
                  <a:srgbClr val="FF0066"/>
                </a:solidFill>
              </a:rPr>
              <a:t>Silicea</a:t>
            </a:r>
            <a:endParaRPr lang="en-US" i="1" dirty="0" smtClean="0">
              <a:solidFill>
                <a:srgbClr val="FF0066"/>
              </a:solidFill>
            </a:endParaRPr>
          </a:p>
          <a:p>
            <a:r>
              <a:rPr lang="en-US" i="1" dirty="0" smtClean="0">
                <a:solidFill>
                  <a:srgbClr val="FF0066"/>
                </a:solidFill>
              </a:rPr>
              <a:t> </a:t>
            </a:r>
            <a:r>
              <a:rPr lang="en-US" i="1" dirty="0" err="1" smtClean="0">
                <a:solidFill>
                  <a:srgbClr val="FF0066"/>
                </a:solidFill>
              </a:rPr>
              <a:t>Sulphur</a:t>
            </a:r>
            <a:endParaRPr lang="en-US" dirty="0">
              <a:solidFill>
                <a:srgbClr val="FF0066"/>
              </a:solidFill>
            </a:endParaRPr>
          </a:p>
        </p:txBody>
      </p:sp>
      <p:pic>
        <p:nvPicPr>
          <p:cNvPr id="6146" name="Picture 2" descr="E:\My Pictures\caducis_fly_md_clr.gif"/>
          <p:cNvPicPr>
            <a:picLocks noChangeAspect="1" noChangeArrowheads="1" noCrop="1"/>
          </p:cNvPicPr>
          <p:nvPr/>
        </p:nvPicPr>
        <p:blipFill>
          <a:blip r:embed="rId2"/>
          <a:srcRect/>
          <a:stretch>
            <a:fillRect/>
          </a:stretch>
        </p:blipFill>
        <p:spPr bwMode="auto">
          <a:xfrm>
            <a:off x="457200" y="533400"/>
            <a:ext cx="800100" cy="933450"/>
          </a:xfrm>
          <a:prstGeom prst="rect">
            <a:avLst/>
          </a:prstGeom>
          <a:noFill/>
        </p:spPr>
      </p:pic>
      <p:sp>
        <p:nvSpPr>
          <p:cNvPr id="6" name="Slide Number Placeholder 5"/>
          <p:cNvSpPr>
            <a:spLocks noGrp="1"/>
          </p:cNvSpPr>
          <p:nvPr>
            <p:ph type="sldNum" sz="quarter" idx="12"/>
          </p:nvPr>
        </p:nvSpPr>
        <p:spPr/>
        <p:txBody>
          <a:bodyPr/>
          <a:lstStyle/>
          <a:p>
            <a:fld id="{EA49B7F3-C5BC-42DF-84D2-211BEA422F1D}" type="slidenum">
              <a:rPr lang="en-US" smtClean="0"/>
              <a:pPr/>
              <a:t>35</a:t>
            </a:fld>
            <a:endParaRPr lang="en-US"/>
          </a:p>
        </p:txBody>
      </p:sp>
      <p:pic>
        <p:nvPicPr>
          <p:cNvPr id="7" name="Picture 6"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Autofit/>
          </a:bodyPr>
          <a:lstStyle/>
          <a:p>
            <a:r>
              <a:rPr lang="en-US" sz="2800" dirty="0" smtClean="0">
                <a:solidFill>
                  <a:srgbClr val="FF0066"/>
                </a:solidFill>
              </a:rPr>
              <a:t>FAILURE OF LACTATION AND DEFICIENT LACTATION</a:t>
            </a:r>
            <a:endParaRPr lang="en-US" sz="2800" dirty="0">
              <a:solidFill>
                <a:srgbClr val="FF0066"/>
              </a:solidFill>
            </a:endParaRPr>
          </a:p>
        </p:txBody>
      </p:sp>
      <p:sp>
        <p:nvSpPr>
          <p:cNvPr id="3" name="Content Placeholder 2"/>
          <p:cNvSpPr>
            <a:spLocks noGrp="1"/>
          </p:cNvSpPr>
          <p:nvPr>
            <p:ph idx="1"/>
          </p:nvPr>
        </p:nvSpPr>
        <p:spPr>
          <a:xfrm>
            <a:off x="457200" y="1371600"/>
            <a:ext cx="8686800" cy="4754563"/>
          </a:xfrm>
        </p:spPr>
        <p:txBody>
          <a:bodyPr>
            <a:normAutofit fontScale="92500"/>
          </a:bodyPr>
          <a:lstStyle/>
          <a:p>
            <a:pPr>
              <a:buNone/>
            </a:pPr>
            <a:r>
              <a:rPr lang="en-US" sz="3000" b="1" dirty="0" smtClean="0">
                <a:solidFill>
                  <a:srgbClr val="FF0066"/>
                </a:solidFill>
              </a:rPr>
              <a:t>Signs that baby is not receiving adequate amount of milk</a:t>
            </a:r>
          </a:p>
          <a:p>
            <a:r>
              <a:rPr lang="en-US" dirty="0" smtClean="0">
                <a:solidFill>
                  <a:srgbClr val="FF0066"/>
                </a:solidFill>
              </a:rPr>
              <a:t>The baby spends less time at the breast (may be 5-10 minutes rather than 15-20 minutes).</a:t>
            </a:r>
          </a:p>
          <a:p>
            <a:r>
              <a:rPr lang="en-US" dirty="0" smtClean="0">
                <a:solidFill>
                  <a:srgbClr val="FF0066"/>
                </a:solidFill>
              </a:rPr>
              <a:t>Baby is not satisfied with the feed and does not sleep well and cries often.</a:t>
            </a:r>
          </a:p>
          <a:p>
            <a:r>
              <a:rPr lang="en-US" dirty="0" smtClean="0">
                <a:solidFill>
                  <a:srgbClr val="FF0066"/>
                </a:solidFill>
              </a:rPr>
              <a:t>Weight loss is more than 10% in the first week of life.</a:t>
            </a:r>
          </a:p>
          <a:p>
            <a:r>
              <a:rPr lang="en-US" dirty="0" smtClean="0">
                <a:solidFill>
                  <a:srgbClr val="FF0066"/>
                </a:solidFill>
              </a:rPr>
              <a:t>Baby does not gain at least 160 gm in the following weeks or a minimum 300 gm in the first month.</a:t>
            </a:r>
          </a:p>
        </p:txBody>
      </p:sp>
      <p:sp>
        <p:nvSpPr>
          <p:cNvPr id="4" name="Slide Number Placeholder 3"/>
          <p:cNvSpPr>
            <a:spLocks noGrp="1"/>
          </p:cNvSpPr>
          <p:nvPr>
            <p:ph type="sldNum" sz="quarter" idx="12"/>
          </p:nvPr>
        </p:nvSpPr>
        <p:spPr/>
        <p:txBody>
          <a:bodyPr/>
          <a:lstStyle/>
          <a:p>
            <a:fld id="{EA49B7F3-C5BC-42DF-84D2-211BEA422F1D}" type="slidenum">
              <a:rPr lang="en-US" smtClean="0"/>
              <a:pPr/>
              <a:t>36</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b="1" dirty="0" smtClean="0">
                <a:solidFill>
                  <a:srgbClr val="FF0066"/>
                </a:solidFill>
              </a:rPr>
              <a:t>Causes of insufficient milk production</a:t>
            </a:r>
            <a:endParaRPr lang="en-US" dirty="0">
              <a:solidFill>
                <a:srgbClr val="FF0066"/>
              </a:solidFill>
            </a:endParaRPr>
          </a:p>
        </p:txBody>
      </p:sp>
      <p:sp>
        <p:nvSpPr>
          <p:cNvPr id="3" name="Content Placeholder 2"/>
          <p:cNvSpPr>
            <a:spLocks noGrp="1"/>
          </p:cNvSpPr>
          <p:nvPr>
            <p:ph idx="1"/>
          </p:nvPr>
        </p:nvSpPr>
        <p:spPr>
          <a:xfrm>
            <a:off x="457200" y="1295400"/>
            <a:ext cx="8229600" cy="5181600"/>
          </a:xfrm>
        </p:spPr>
        <p:txBody>
          <a:bodyPr>
            <a:normAutofit fontScale="85000" lnSpcReduction="20000"/>
          </a:bodyPr>
          <a:lstStyle/>
          <a:p>
            <a:r>
              <a:rPr lang="en-US" dirty="0" smtClean="0">
                <a:solidFill>
                  <a:srgbClr val="FF0066"/>
                </a:solidFill>
              </a:rPr>
              <a:t>The mother has a health condition that may temporarily delay the increase in milk production usually seen between three to five days postpartum. In such conditions, the production of milk is insufficient until 7 to 14 days after giving birth</a:t>
            </a:r>
          </a:p>
          <a:p>
            <a:r>
              <a:rPr lang="en-US" dirty="0" smtClean="0">
                <a:solidFill>
                  <a:srgbClr val="FF0066"/>
                </a:solidFill>
              </a:rPr>
              <a:t>Severe stress</a:t>
            </a:r>
          </a:p>
          <a:p>
            <a:r>
              <a:rPr lang="en-US" dirty="0" smtClean="0">
                <a:solidFill>
                  <a:srgbClr val="FF0066"/>
                </a:solidFill>
              </a:rPr>
              <a:t>Delivery by cesarean section</a:t>
            </a:r>
          </a:p>
          <a:p>
            <a:r>
              <a:rPr lang="en-US" dirty="0" smtClean="0">
                <a:solidFill>
                  <a:srgbClr val="FF0066"/>
                </a:solidFill>
              </a:rPr>
              <a:t>Postpartum hemorrhage</a:t>
            </a:r>
          </a:p>
          <a:p>
            <a:r>
              <a:rPr lang="en-US" dirty="0" smtClean="0">
                <a:solidFill>
                  <a:srgbClr val="FF0066"/>
                </a:solidFill>
              </a:rPr>
              <a:t>Retained placental fragments</a:t>
            </a:r>
          </a:p>
          <a:p>
            <a:r>
              <a:rPr lang="en-US" dirty="0" smtClean="0">
                <a:solidFill>
                  <a:srgbClr val="FF0066"/>
                </a:solidFill>
              </a:rPr>
              <a:t>Prolonged bed rest during pregnancy</a:t>
            </a:r>
          </a:p>
          <a:p>
            <a:r>
              <a:rPr lang="en-US" dirty="0" smtClean="0">
                <a:solidFill>
                  <a:srgbClr val="FF0066"/>
                </a:solidFill>
              </a:rPr>
              <a:t>Certain medications such as oral contraceptives, antihistamines and sedatives</a:t>
            </a:r>
          </a:p>
          <a:p>
            <a:r>
              <a:rPr lang="en-US" dirty="0" smtClean="0">
                <a:solidFill>
                  <a:srgbClr val="FF0066"/>
                </a:solidFill>
              </a:rPr>
              <a:t>Smoking, excessive caffeine.</a:t>
            </a:r>
            <a:endParaRPr lang="en-US" dirty="0">
              <a:solidFill>
                <a:srgbClr val="FF0066"/>
              </a:solidFill>
            </a:endParaRPr>
          </a:p>
        </p:txBody>
      </p:sp>
      <p:sp>
        <p:nvSpPr>
          <p:cNvPr id="4" name="Slide Number Placeholder 3"/>
          <p:cNvSpPr>
            <a:spLocks noGrp="1"/>
          </p:cNvSpPr>
          <p:nvPr>
            <p:ph type="sldNum" sz="quarter" idx="12"/>
          </p:nvPr>
        </p:nvSpPr>
        <p:spPr/>
        <p:txBody>
          <a:bodyPr/>
          <a:lstStyle/>
          <a:p>
            <a:fld id="{EA49B7F3-C5BC-42DF-84D2-211BEA422F1D}" type="slidenum">
              <a:rPr lang="en-US" smtClean="0"/>
              <a:pPr/>
              <a:t>37</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pic>
        <p:nvPicPr>
          <p:cNvPr id="7" name="Picture 6"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3797" name="Rectangle 1026"/>
          <p:cNvSpPr>
            <a:spLocks noGrp="1" noChangeArrowheads="1"/>
          </p:cNvSpPr>
          <p:nvPr>
            <p:ph type="title"/>
          </p:nvPr>
        </p:nvSpPr>
        <p:spPr>
          <a:xfrm>
            <a:off x="381000" y="381000"/>
            <a:ext cx="8458200" cy="914400"/>
          </a:xfrm>
        </p:spPr>
        <p:txBody>
          <a:bodyPr/>
          <a:lstStyle/>
          <a:p>
            <a:pPr eaLnBrk="1" hangingPunct="1"/>
            <a:r>
              <a:rPr lang="en-US" sz="4000" dirty="0" smtClean="0">
                <a:solidFill>
                  <a:srgbClr val="FF0066"/>
                </a:solidFill>
              </a:rPr>
              <a:t>“Not Enough Milk”: Management</a:t>
            </a:r>
          </a:p>
        </p:txBody>
      </p:sp>
      <p:sp>
        <p:nvSpPr>
          <p:cNvPr id="33798" name="Rectangle 1027"/>
          <p:cNvSpPr>
            <a:spLocks noGrp="1" noChangeArrowheads="1"/>
          </p:cNvSpPr>
          <p:nvPr>
            <p:ph type="body" idx="1"/>
          </p:nvPr>
        </p:nvSpPr>
        <p:spPr>
          <a:xfrm>
            <a:off x="381000" y="1905000"/>
            <a:ext cx="8382000" cy="4343400"/>
          </a:xfrm>
        </p:spPr>
        <p:txBody>
          <a:bodyPr/>
          <a:lstStyle/>
          <a:p>
            <a:pPr eaLnBrk="1" hangingPunct="1"/>
            <a:r>
              <a:rPr lang="en-US" sz="2800" dirty="0" smtClean="0">
                <a:solidFill>
                  <a:srgbClr val="FF0066"/>
                </a:solidFill>
              </a:rPr>
              <a:t>Put baby to breast frequently</a:t>
            </a:r>
          </a:p>
          <a:p>
            <a:pPr eaLnBrk="1" hangingPunct="1"/>
            <a:r>
              <a:rPr lang="en-US" sz="2800" dirty="0" smtClean="0">
                <a:solidFill>
                  <a:srgbClr val="FF0066"/>
                </a:solidFill>
              </a:rPr>
              <a:t>Baby to be correctly attached to breast</a:t>
            </a:r>
          </a:p>
          <a:p>
            <a:pPr eaLnBrk="1" hangingPunct="1"/>
            <a:r>
              <a:rPr lang="en-US" sz="2800" dirty="0" smtClean="0">
                <a:solidFill>
                  <a:srgbClr val="FF0066"/>
                </a:solidFill>
              </a:rPr>
              <a:t>Build mother’s confidence</a:t>
            </a:r>
          </a:p>
          <a:p>
            <a:pPr eaLnBrk="1" hangingPunct="1"/>
            <a:r>
              <a:rPr lang="en-US" sz="2800" dirty="0" smtClean="0">
                <a:solidFill>
                  <a:srgbClr val="FF0066"/>
                </a:solidFill>
              </a:rPr>
              <a:t>Back massage and relaxation can help </a:t>
            </a:r>
          </a:p>
          <a:p>
            <a:r>
              <a:rPr lang="en-US" sz="2800" dirty="0" smtClean="0">
                <a:solidFill>
                  <a:srgbClr val="FF0066"/>
                </a:solidFill>
              </a:rPr>
              <a:t>Use Homoeopathic </a:t>
            </a:r>
            <a:r>
              <a:rPr lang="en-US" sz="2800" dirty="0" err="1" smtClean="0">
                <a:solidFill>
                  <a:srgbClr val="FF0066"/>
                </a:solidFill>
              </a:rPr>
              <a:t>galactogoges</a:t>
            </a:r>
            <a:endParaRPr lang="en-US" sz="2800" dirty="0" smtClean="0">
              <a:solidFill>
                <a:srgbClr val="FF0066"/>
              </a:solidFill>
            </a:endParaRPr>
          </a:p>
          <a:p>
            <a:pPr eaLnBrk="1" hangingPunct="1"/>
            <a:endParaRPr lang="en-US" sz="3600" dirty="0" smtClean="0">
              <a:solidFill>
                <a:srgbClr val="FF0066"/>
              </a:solidFill>
            </a:endParaRPr>
          </a:p>
          <a:p>
            <a:pPr eaLnBrk="1" hangingPunct="1">
              <a:spcBef>
                <a:spcPct val="0"/>
              </a:spcBef>
              <a:buFont typeface="Wingdings" pitchFamily="2" charset="2"/>
              <a:buNone/>
            </a:pPr>
            <a:r>
              <a:rPr lang="en-US" sz="2800" dirty="0" smtClean="0">
                <a:solidFill>
                  <a:srgbClr val="FF0066"/>
                </a:solidFill>
              </a:rPr>
              <a:t>    </a:t>
            </a:r>
            <a:r>
              <a:rPr lang="en-US" sz="2400" i="1" dirty="0" smtClean="0">
                <a:solidFill>
                  <a:srgbClr val="FF0066"/>
                </a:solidFill>
              </a:rPr>
              <a:t>Adequate weight gain and urine frequency 5-6 times a day are reliable signs of enough  milk intake </a:t>
            </a:r>
            <a:endParaRPr lang="en-US" sz="2800" i="1" dirty="0" smtClean="0">
              <a:solidFill>
                <a:srgbClr val="FF0066"/>
              </a:solidFill>
            </a:endParaRPr>
          </a:p>
        </p:txBody>
      </p:sp>
      <p:sp>
        <p:nvSpPr>
          <p:cNvPr id="33799" name="Line 1028"/>
          <p:cNvSpPr>
            <a:spLocks noChangeShapeType="1"/>
          </p:cNvSpPr>
          <p:nvPr/>
        </p:nvSpPr>
        <p:spPr bwMode="auto">
          <a:xfrm>
            <a:off x="609600" y="4876800"/>
            <a:ext cx="8077200" cy="0"/>
          </a:xfrm>
          <a:prstGeom prst="line">
            <a:avLst/>
          </a:prstGeom>
          <a:noFill/>
          <a:ln w="25400">
            <a:solidFill>
              <a:srgbClr val="FF6600"/>
            </a:solidFill>
            <a:round/>
            <a:headEnd/>
            <a:tailEnd/>
          </a:ln>
        </p:spPr>
        <p:txBody>
          <a:bodyPr/>
          <a:lstStyle/>
          <a:p>
            <a:endParaRPr lang="en-US"/>
          </a:p>
        </p:txBody>
      </p:sp>
      <p:sp>
        <p:nvSpPr>
          <p:cNvPr id="5" name="Slide Number Placeholder 4"/>
          <p:cNvSpPr>
            <a:spLocks noGrp="1"/>
          </p:cNvSpPr>
          <p:nvPr>
            <p:ph type="sldNum" sz="quarter" idx="12"/>
          </p:nvPr>
        </p:nvSpPr>
        <p:spPr/>
        <p:txBody>
          <a:bodyPr/>
          <a:lstStyle/>
          <a:p>
            <a:fld id="{EA49B7F3-C5BC-42DF-84D2-211BEA422F1D}" type="slidenum">
              <a:rPr lang="en-US" smtClean="0"/>
              <a:pPr/>
              <a:t>38</a:t>
            </a:fld>
            <a:endParaRPr lang="en-US"/>
          </a:p>
        </p:txBody>
      </p:sp>
      <p:pic>
        <p:nvPicPr>
          <p:cNvPr id="6" name="Picture 23" descr="akat1063"/>
          <p:cNvPicPr>
            <a:picLocks noChangeAspect="1" noChangeArrowheads="1" noCrop="1"/>
          </p:cNvPicPr>
          <p:nvPr/>
        </p:nvPicPr>
        <p:blipFill>
          <a:blip r:embed="rId4"/>
          <a:srcRect/>
          <a:stretch>
            <a:fillRect/>
          </a:stretch>
        </p:blipFill>
        <p:spPr bwMode="auto">
          <a:xfrm>
            <a:off x="6248400" y="5486400"/>
            <a:ext cx="1428750" cy="9715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dirty="0" smtClean="0">
                <a:solidFill>
                  <a:srgbClr val="FF0066"/>
                </a:solidFill>
              </a:rPr>
              <a:t/>
            </a:r>
            <a:br>
              <a:rPr lang="en-US" dirty="0" smtClean="0">
                <a:solidFill>
                  <a:srgbClr val="FF0066"/>
                </a:solidFill>
              </a:rPr>
            </a:br>
            <a:r>
              <a:rPr lang="en-US" dirty="0" smtClean="0">
                <a:solidFill>
                  <a:srgbClr val="FF0066"/>
                </a:solidFill>
              </a:rPr>
              <a:t>“Homoeopathic </a:t>
            </a:r>
            <a:r>
              <a:rPr lang="en-US" dirty="0" err="1" smtClean="0">
                <a:solidFill>
                  <a:srgbClr val="FF0066"/>
                </a:solidFill>
              </a:rPr>
              <a:t>Galactogoges</a:t>
            </a:r>
            <a:r>
              <a:rPr lang="en-US" dirty="0" smtClean="0">
                <a:solidFill>
                  <a:srgbClr val="FF0066"/>
                </a:solidFill>
              </a:rPr>
              <a:t>” </a:t>
            </a:r>
            <a:r>
              <a:rPr lang="en-US" b="1" dirty="0" smtClean="0">
                <a:solidFill>
                  <a:srgbClr val="FF0066"/>
                </a:solidFill>
              </a:rPr>
              <a:t/>
            </a:r>
            <a:br>
              <a:rPr lang="en-US" b="1" dirty="0" smtClean="0">
                <a:solidFill>
                  <a:srgbClr val="FF0066"/>
                </a:solidFill>
              </a:rPr>
            </a:br>
            <a:r>
              <a:rPr lang="en-US" b="1" dirty="0" smtClean="0">
                <a:solidFill>
                  <a:srgbClr val="FF0066"/>
                </a:solidFill>
              </a:rPr>
              <a:t>Homoeopathic management</a:t>
            </a:r>
            <a:endParaRPr lang="en-US" dirty="0">
              <a:solidFill>
                <a:srgbClr val="FF0066"/>
              </a:solidFill>
            </a:endParaRPr>
          </a:p>
        </p:txBody>
      </p:sp>
      <p:sp>
        <p:nvSpPr>
          <p:cNvPr id="4" name="Content Placeholder 3"/>
          <p:cNvSpPr>
            <a:spLocks noGrp="1"/>
          </p:cNvSpPr>
          <p:nvPr>
            <p:ph sz="half" idx="1"/>
          </p:nvPr>
        </p:nvSpPr>
        <p:spPr/>
        <p:txBody>
          <a:bodyPr/>
          <a:lstStyle/>
          <a:p>
            <a:r>
              <a:rPr lang="en-US" b="1" dirty="0" smtClean="0">
                <a:solidFill>
                  <a:srgbClr val="FF0066"/>
                </a:solidFill>
              </a:rPr>
              <a:t>Lac </a:t>
            </a:r>
            <a:r>
              <a:rPr lang="en-US" b="1" dirty="0" err="1" smtClean="0">
                <a:solidFill>
                  <a:srgbClr val="FF0066"/>
                </a:solidFill>
              </a:rPr>
              <a:t>defloratum</a:t>
            </a:r>
            <a:endParaRPr lang="en-US" b="1" dirty="0" smtClean="0">
              <a:solidFill>
                <a:srgbClr val="FF0066"/>
              </a:solidFill>
            </a:endParaRPr>
          </a:p>
          <a:p>
            <a:r>
              <a:rPr lang="en-US" b="1" dirty="0" err="1" smtClean="0">
                <a:solidFill>
                  <a:srgbClr val="FF0066"/>
                </a:solidFill>
              </a:rPr>
              <a:t>Agnus</a:t>
            </a:r>
            <a:r>
              <a:rPr lang="en-US" b="1" dirty="0" smtClean="0">
                <a:solidFill>
                  <a:srgbClr val="FF0066"/>
                </a:solidFill>
              </a:rPr>
              <a:t> </a:t>
            </a:r>
            <a:r>
              <a:rPr lang="en-US" b="1" dirty="0" err="1" smtClean="0">
                <a:solidFill>
                  <a:srgbClr val="FF0066"/>
                </a:solidFill>
              </a:rPr>
              <a:t>castus</a:t>
            </a:r>
            <a:endParaRPr lang="en-US" b="1" dirty="0" smtClean="0">
              <a:solidFill>
                <a:srgbClr val="FF0066"/>
              </a:solidFill>
            </a:endParaRPr>
          </a:p>
          <a:p>
            <a:r>
              <a:rPr lang="en-US" b="1" dirty="0" err="1" smtClean="0">
                <a:solidFill>
                  <a:srgbClr val="FF0066"/>
                </a:solidFill>
              </a:rPr>
              <a:t>Asafoetida</a:t>
            </a:r>
            <a:endParaRPr lang="en-US" b="1" dirty="0" smtClean="0">
              <a:solidFill>
                <a:srgbClr val="FF0066"/>
              </a:solidFill>
            </a:endParaRPr>
          </a:p>
          <a:p>
            <a:r>
              <a:rPr lang="en-US" b="1" dirty="0" err="1" smtClean="0">
                <a:solidFill>
                  <a:srgbClr val="FF0066"/>
                </a:solidFill>
              </a:rPr>
              <a:t>Urtica</a:t>
            </a:r>
            <a:r>
              <a:rPr lang="en-US" b="1" dirty="0" smtClean="0">
                <a:solidFill>
                  <a:srgbClr val="FF0066"/>
                </a:solidFill>
              </a:rPr>
              <a:t> </a:t>
            </a:r>
            <a:r>
              <a:rPr lang="en-US" b="1" dirty="0" err="1" smtClean="0">
                <a:solidFill>
                  <a:srgbClr val="FF0066"/>
                </a:solidFill>
              </a:rPr>
              <a:t>urens</a:t>
            </a:r>
            <a:endParaRPr lang="en-US" b="1" dirty="0" smtClean="0">
              <a:solidFill>
                <a:srgbClr val="FF0066"/>
              </a:solidFill>
            </a:endParaRPr>
          </a:p>
          <a:p>
            <a:r>
              <a:rPr lang="en-US" b="1" dirty="0" err="1" smtClean="0">
                <a:solidFill>
                  <a:srgbClr val="FF0066"/>
                </a:solidFill>
              </a:rPr>
              <a:t>Ricinus</a:t>
            </a:r>
            <a:r>
              <a:rPr lang="en-US" b="1" dirty="0" smtClean="0">
                <a:solidFill>
                  <a:srgbClr val="FF0066"/>
                </a:solidFill>
              </a:rPr>
              <a:t> </a:t>
            </a:r>
            <a:r>
              <a:rPr lang="en-US" b="1" dirty="0" err="1" smtClean="0">
                <a:solidFill>
                  <a:srgbClr val="FF0066"/>
                </a:solidFill>
              </a:rPr>
              <a:t>communis</a:t>
            </a:r>
            <a:endParaRPr lang="en-US" b="1" dirty="0" smtClean="0">
              <a:solidFill>
                <a:srgbClr val="FF0066"/>
              </a:solidFill>
            </a:endParaRPr>
          </a:p>
          <a:p>
            <a:r>
              <a:rPr lang="en-US" b="1" dirty="0" smtClean="0">
                <a:solidFill>
                  <a:srgbClr val="FF0066"/>
                </a:solidFill>
              </a:rPr>
              <a:t>Lac </a:t>
            </a:r>
            <a:r>
              <a:rPr lang="en-US" b="1" dirty="0" err="1" smtClean="0">
                <a:solidFill>
                  <a:srgbClr val="FF0066"/>
                </a:solidFill>
              </a:rPr>
              <a:t>caninum</a:t>
            </a:r>
            <a:endParaRPr lang="en-US" b="1" dirty="0" smtClean="0">
              <a:solidFill>
                <a:srgbClr val="FF0066"/>
              </a:solidFill>
            </a:endParaRPr>
          </a:p>
          <a:p>
            <a:r>
              <a:rPr lang="en-US" b="1" i="1" dirty="0" smtClean="0">
                <a:solidFill>
                  <a:srgbClr val="FF0066"/>
                </a:solidFill>
              </a:rPr>
              <a:t>Medusa</a:t>
            </a:r>
          </a:p>
          <a:p>
            <a:r>
              <a:rPr lang="en-US" b="1" i="1" dirty="0" err="1" smtClean="0">
                <a:solidFill>
                  <a:srgbClr val="FF0066"/>
                </a:solidFill>
              </a:rPr>
              <a:t>Galega</a:t>
            </a:r>
            <a:endParaRPr lang="en-US" dirty="0">
              <a:solidFill>
                <a:srgbClr val="FF0066"/>
              </a:solidFill>
            </a:endParaRPr>
          </a:p>
        </p:txBody>
      </p:sp>
      <p:sp>
        <p:nvSpPr>
          <p:cNvPr id="5" name="Content Placeholder 4"/>
          <p:cNvSpPr>
            <a:spLocks noGrp="1"/>
          </p:cNvSpPr>
          <p:nvPr>
            <p:ph sz="half" idx="2"/>
          </p:nvPr>
        </p:nvSpPr>
        <p:spPr>
          <a:xfrm>
            <a:off x="4648200" y="1447801"/>
            <a:ext cx="4038600" cy="3276600"/>
          </a:xfrm>
        </p:spPr>
        <p:txBody>
          <a:bodyPr/>
          <a:lstStyle/>
          <a:p>
            <a:endParaRPr lang="en-US" i="1" dirty="0" smtClean="0"/>
          </a:p>
          <a:p>
            <a:endParaRPr lang="en-US" i="1" dirty="0" smtClean="0">
              <a:solidFill>
                <a:srgbClr val="FF0066"/>
              </a:solidFill>
            </a:endParaRPr>
          </a:p>
          <a:p>
            <a:r>
              <a:rPr lang="en-US" i="1" dirty="0" err="1" smtClean="0">
                <a:solidFill>
                  <a:srgbClr val="FF0066"/>
                </a:solidFill>
              </a:rPr>
              <a:t>Zincum</a:t>
            </a:r>
            <a:r>
              <a:rPr lang="en-US" i="1" dirty="0" smtClean="0">
                <a:solidFill>
                  <a:srgbClr val="FF0066"/>
                </a:solidFill>
              </a:rPr>
              <a:t> metallicum</a:t>
            </a:r>
          </a:p>
          <a:p>
            <a:r>
              <a:rPr lang="en-US" i="1" dirty="0" err="1" smtClean="0">
                <a:solidFill>
                  <a:srgbClr val="FF0066"/>
                </a:solidFill>
              </a:rPr>
              <a:t>Calcarea</a:t>
            </a:r>
            <a:r>
              <a:rPr lang="en-US" i="1" dirty="0" smtClean="0">
                <a:solidFill>
                  <a:srgbClr val="FF0066"/>
                </a:solidFill>
              </a:rPr>
              <a:t> </a:t>
            </a:r>
            <a:r>
              <a:rPr lang="en-US" i="1" dirty="0" err="1" smtClean="0">
                <a:solidFill>
                  <a:srgbClr val="FF0066"/>
                </a:solidFill>
              </a:rPr>
              <a:t>carbonicum</a:t>
            </a:r>
            <a:r>
              <a:rPr lang="en-US" i="1" dirty="0" smtClean="0">
                <a:solidFill>
                  <a:srgbClr val="FF0066"/>
                </a:solidFill>
              </a:rPr>
              <a:t> </a:t>
            </a:r>
          </a:p>
          <a:p>
            <a:r>
              <a:rPr lang="en-US" i="1" dirty="0" err="1" smtClean="0">
                <a:solidFill>
                  <a:srgbClr val="FF0066"/>
                </a:solidFill>
              </a:rPr>
              <a:t>Phytolacca</a:t>
            </a:r>
            <a:endParaRPr lang="en-US" i="1" dirty="0" smtClean="0">
              <a:solidFill>
                <a:srgbClr val="FF0066"/>
              </a:solidFill>
            </a:endParaRPr>
          </a:p>
          <a:p>
            <a:r>
              <a:rPr lang="en-US" i="1" dirty="0" smtClean="0">
                <a:solidFill>
                  <a:srgbClr val="FF0066"/>
                </a:solidFill>
              </a:rPr>
              <a:t> </a:t>
            </a:r>
            <a:r>
              <a:rPr lang="en-US" i="1" dirty="0" err="1" smtClean="0">
                <a:solidFill>
                  <a:srgbClr val="FF0066"/>
                </a:solidFill>
              </a:rPr>
              <a:t>Pulsatilla</a:t>
            </a:r>
            <a:endParaRPr lang="en-US" dirty="0">
              <a:solidFill>
                <a:srgbClr val="FF0066"/>
              </a:solidFill>
            </a:endParaRPr>
          </a:p>
        </p:txBody>
      </p:sp>
      <p:pic>
        <p:nvPicPr>
          <p:cNvPr id="5124" name="Picture 4" descr="E:\My Pictures\caducis_fly_md_clr.gif"/>
          <p:cNvPicPr>
            <a:picLocks noChangeAspect="1" noChangeArrowheads="1" noCrop="1"/>
          </p:cNvPicPr>
          <p:nvPr/>
        </p:nvPicPr>
        <p:blipFill>
          <a:blip r:embed="rId2"/>
          <a:srcRect/>
          <a:stretch>
            <a:fillRect/>
          </a:stretch>
        </p:blipFill>
        <p:spPr bwMode="auto">
          <a:xfrm>
            <a:off x="533400" y="457200"/>
            <a:ext cx="1045029" cy="1219200"/>
          </a:xfrm>
          <a:prstGeom prst="rect">
            <a:avLst/>
          </a:prstGeom>
          <a:noFill/>
        </p:spPr>
      </p:pic>
      <p:sp>
        <p:nvSpPr>
          <p:cNvPr id="6" name="Slide Number Placeholder 5"/>
          <p:cNvSpPr>
            <a:spLocks noGrp="1"/>
          </p:cNvSpPr>
          <p:nvPr>
            <p:ph type="sldNum" sz="quarter" idx="12"/>
          </p:nvPr>
        </p:nvSpPr>
        <p:spPr/>
        <p:txBody>
          <a:bodyPr/>
          <a:lstStyle/>
          <a:p>
            <a:fld id="{EA49B7F3-C5BC-42DF-84D2-211BEA422F1D}" type="slidenum">
              <a:rPr lang="en-US" smtClean="0"/>
              <a:pPr/>
              <a:t>39</a:t>
            </a:fld>
            <a:endParaRPr lang="en-US"/>
          </a:p>
        </p:txBody>
      </p:sp>
      <p:pic>
        <p:nvPicPr>
          <p:cNvPr id="7" name="Picture 6"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w="57150">
                <a:solidFill>
                  <a:srgbClr val="FF1171"/>
                </a:solidFill>
              </a:ln>
              <a:solidFill>
                <a:srgbClr val="FF0066"/>
              </a:solidFill>
            </a:endParaRPr>
          </a:p>
        </p:txBody>
      </p:sp>
      <p:sp>
        <p:nvSpPr>
          <p:cNvPr id="13315" name="Slide Number Placeholder 3"/>
          <p:cNvSpPr>
            <a:spLocks noGrp="1"/>
          </p:cNvSpPr>
          <p:nvPr>
            <p:ph type="sldNum" sz="quarter" idx="11"/>
          </p:nvPr>
        </p:nvSpPr>
        <p:spPr>
          <a:noFill/>
        </p:spPr>
        <p:txBody>
          <a:bodyPr/>
          <a:lstStyle/>
          <a:p>
            <a:fld id="{F1D31EDC-9DDC-4B88-8435-132B0A546E72}" type="slidenum">
              <a:rPr lang="en-US" smtClean="0"/>
              <a:pPr/>
              <a:t>4</a:t>
            </a:fld>
            <a:endParaRPr lang="en-US" smtClean="0"/>
          </a:p>
        </p:txBody>
      </p:sp>
      <p:pic>
        <p:nvPicPr>
          <p:cNvPr id="13317" name="Picture 3"/>
          <p:cNvPicPr>
            <a:picLocks noChangeAspect="1" noChangeArrowheads="1"/>
          </p:cNvPicPr>
          <p:nvPr/>
        </p:nvPicPr>
        <p:blipFill>
          <a:blip r:embed="rId3"/>
          <a:srcRect/>
          <a:stretch>
            <a:fillRect/>
          </a:stretch>
        </p:blipFill>
        <p:spPr bwMode="auto">
          <a:xfrm>
            <a:off x="3560763" y="914400"/>
            <a:ext cx="2833687" cy="4464050"/>
          </a:xfrm>
          <a:prstGeom prst="rect">
            <a:avLst/>
          </a:prstGeom>
          <a:noFill/>
          <a:ln w="9525">
            <a:noFill/>
            <a:miter lim="800000"/>
            <a:headEnd/>
            <a:tailEnd/>
          </a:ln>
        </p:spPr>
      </p:pic>
      <p:sp>
        <p:nvSpPr>
          <p:cNvPr id="13318" name="Text Box 4"/>
          <p:cNvSpPr txBox="1">
            <a:spLocks noChangeArrowheads="1"/>
          </p:cNvSpPr>
          <p:nvPr/>
        </p:nvSpPr>
        <p:spPr bwMode="auto">
          <a:xfrm>
            <a:off x="903288" y="1060450"/>
            <a:ext cx="2587625" cy="396875"/>
          </a:xfrm>
          <a:prstGeom prst="rect">
            <a:avLst/>
          </a:prstGeom>
          <a:noFill/>
          <a:ln w="9525">
            <a:noFill/>
            <a:miter lim="800000"/>
            <a:headEnd/>
            <a:tailEnd/>
          </a:ln>
        </p:spPr>
        <p:txBody>
          <a:bodyPr>
            <a:spAutoFit/>
          </a:bodyPr>
          <a:lstStyle/>
          <a:p>
            <a:pPr algn="l">
              <a:spcBef>
                <a:spcPct val="50000"/>
              </a:spcBef>
            </a:pPr>
            <a:r>
              <a:rPr lang="en-US" sz="2000" b="1">
                <a:solidFill>
                  <a:srgbClr val="00B050"/>
                </a:solidFill>
              </a:rPr>
              <a:t>Enhancing factors</a:t>
            </a:r>
          </a:p>
        </p:txBody>
      </p:sp>
      <p:sp>
        <p:nvSpPr>
          <p:cNvPr id="13319" name="Text Box 5"/>
          <p:cNvSpPr txBox="1">
            <a:spLocks noChangeArrowheads="1"/>
          </p:cNvSpPr>
          <p:nvPr/>
        </p:nvSpPr>
        <p:spPr bwMode="auto">
          <a:xfrm>
            <a:off x="6143625" y="1101725"/>
            <a:ext cx="2587625" cy="396875"/>
          </a:xfrm>
          <a:prstGeom prst="rect">
            <a:avLst/>
          </a:prstGeom>
          <a:noFill/>
          <a:ln w="9525">
            <a:noFill/>
            <a:miter lim="800000"/>
            <a:headEnd/>
            <a:tailEnd/>
          </a:ln>
        </p:spPr>
        <p:txBody>
          <a:bodyPr>
            <a:spAutoFit/>
          </a:bodyPr>
          <a:lstStyle/>
          <a:p>
            <a:pPr algn="l">
              <a:spcBef>
                <a:spcPct val="50000"/>
              </a:spcBef>
            </a:pPr>
            <a:r>
              <a:rPr lang="en-US" sz="2000" b="1">
                <a:solidFill>
                  <a:srgbClr val="C00000"/>
                </a:solidFill>
              </a:rPr>
              <a:t>Hindering factors</a:t>
            </a:r>
          </a:p>
        </p:txBody>
      </p:sp>
      <p:sp>
        <p:nvSpPr>
          <p:cNvPr id="13320" name="Oval 6"/>
          <p:cNvSpPr>
            <a:spLocks noChangeArrowheads="1"/>
          </p:cNvSpPr>
          <p:nvPr/>
        </p:nvSpPr>
        <p:spPr bwMode="auto">
          <a:xfrm>
            <a:off x="685800" y="4876800"/>
            <a:ext cx="1698625" cy="603250"/>
          </a:xfrm>
          <a:prstGeom prst="ellipse">
            <a:avLst/>
          </a:prstGeom>
          <a:solidFill>
            <a:srgbClr val="CCFFCC">
              <a:alpha val="76077"/>
            </a:srgbClr>
          </a:solidFill>
          <a:ln w="9525">
            <a:solidFill>
              <a:schemeClr val="tx1"/>
            </a:solidFill>
            <a:round/>
            <a:headEnd/>
            <a:tailEnd/>
          </a:ln>
        </p:spPr>
        <p:txBody>
          <a:bodyPr wrap="none" anchor="ctr"/>
          <a:lstStyle/>
          <a:p>
            <a:r>
              <a:rPr lang="en-US" b="1"/>
              <a:t>Emptying </a:t>
            </a:r>
          </a:p>
          <a:p>
            <a:r>
              <a:rPr lang="en-US" b="1"/>
              <a:t>of breast</a:t>
            </a:r>
          </a:p>
        </p:txBody>
      </p:sp>
      <p:sp>
        <p:nvSpPr>
          <p:cNvPr id="13321" name="Oval 7"/>
          <p:cNvSpPr>
            <a:spLocks noChangeArrowheads="1"/>
          </p:cNvSpPr>
          <p:nvPr/>
        </p:nvSpPr>
        <p:spPr bwMode="auto">
          <a:xfrm>
            <a:off x="381000" y="2590800"/>
            <a:ext cx="2287588" cy="990600"/>
          </a:xfrm>
          <a:prstGeom prst="ellipse">
            <a:avLst/>
          </a:prstGeom>
          <a:solidFill>
            <a:srgbClr val="CCFFCC">
              <a:alpha val="76077"/>
            </a:srgbClr>
          </a:solidFill>
          <a:ln w="9525">
            <a:solidFill>
              <a:schemeClr val="tx1"/>
            </a:solidFill>
            <a:round/>
            <a:headEnd/>
            <a:tailEnd/>
          </a:ln>
        </p:spPr>
        <p:txBody>
          <a:bodyPr wrap="none" anchor="ctr"/>
          <a:lstStyle/>
          <a:p>
            <a:r>
              <a:rPr lang="en-US" b="1"/>
              <a:t>Good attachment </a:t>
            </a:r>
          </a:p>
          <a:p>
            <a:r>
              <a:rPr lang="en-US" b="1"/>
              <a:t>&amp; effective suckling </a:t>
            </a:r>
          </a:p>
        </p:txBody>
      </p:sp>
      <p:sp>
        <p:nvSpPr>
          <p:cNvPr id="13322" name="Oval 8"/>
          <p:cNvSpPr>
            <a:spLocks noChangeArrowheads="1"/>
          </p:cNvSpPr>
          <p:nvPr/>
        </p:nvSpPr>
        <p:spPr bwMode="auto">
          <a:xfrm>
            <a:off x="762000" y="1676400"/>
            <a:ext cx="2057400" cy="762000"/>
          </a:xfrm>
          <a:prstGeom prst="ellipse">
            <a:avLst/>
          </a:prstGeom>
          <a:solidFill>
            <a:srgbClr val="CCFFCC">
              <a:alpha val="76077"/>
            </a:srgbClr>
          </a:solidFill>
          <a:ln w="9525">
            <a:solidFill>
              <a:schemeClr val="tx1"/>
            </a:solidFill>
            <a:round/>
            <a:headEnd/>
            <a:tailEnd/>
          </a:ln>
        </p:spPr>
        <p:txBody>
          <a:bodyPr wrap="none" anchor="ctr"/>
          <a:lstStyle/>
          <a:p>
            <a:r>
              <a:rPr lang="en-US" b="1"/>
              <a:t>Early initiation </a:t>
            </a:r>
          </a:p>
          <a:p>
            <a:r>
              <a:rPr lang="en-US" b="1"/>
              <a:t>of breastfeeds</a:t>
            </a:r>
          </a:p>
        </p:txBody>
      </p:sp>
      <p:sp>
        <p:nvSpPr>
          <p:cNvPr id="13323" name="Oval 9"/>
          <p:cNvSpPr>
            <a:spLocks noChangeArrowheads="1"/>
          </p:cNvSpPr>
          <p:nvPr/>
        </p:nvSpPr>
        <p:spPr bwMode="auto">
          <a:xfrm>
            <a:off x="457200" y="3810000"/>
            <a:ext cx="2743200" cy="892175"/>
          </a:xfrm>
          <a:prstGeom prst="ellipse">
            <a:avLst/>
          </a:prstGeom>
          <a:solidFill>
            <a:srgbClr val="CCFFCC">
              <a:alpha val="76077"/>
            </a:srgbClr>
          </a:solidFill>
          <a:ln w="9525">
            <a:solidFill>
              <a:schemeClr val="tx1"/>
            </a:solidFill>
            <a:round/>
            <a:headEnd/>
            <a:tailEnd/>
          </a:ln>
        </p:spPr>
        <p:txBody>
          <a:bodyPr wrap="none" anchor="ctr"/>
          <a:lstStyle/>
          <a:p>
            <a:r>
              <a:rPr lang="en-US" b="1"/>
              <a:t>Frequent feeds </a:t>
            </a:r>
          </a:p>
          <a:p>
            <a:r>
              <a:rPr lang="en-US" b="1"/>
              <a:t>including night</a:t>
            </a:r>
          </a:p>
          <a:p>
            <a:r>
              <a:rPr lang="en-US" b="1"/>
              <a:t> feeds</a:t>
            </a:r>
          </a:p>
        </p:txBody>
      </p:sp>
      <p:sp>
        <p:nvSpPr>
          <p:cNvPr id="13324" name="AutoShape 10"/>
          <p:cNvSpPr>
            <a:spLocks noChangeArrowheads="1"/>
          </p:cNvSpPr>
          <p:nvPr/>
        </p:nvSpPr>
        <p:spPr bwMode="auto">
          <a:xfrm>
            <a:off x="5562600" y="2133600"/>
            <a:ext cx="3074987" cy="2449512"/>
          </a:xfrm>
          <a:prstGeom prst="star16">
            <a:avLst>
              <a:gd name="adj" fmla="val 40681"/>
            </a:avLst>
          </a:prstGeom>
          <a:solidFill>
            <a:srgbClr val="66FF33"/>
          </a:solidFill>
          <a:ln w="9525">
            <a:solidFill>
              <a:schemeClr val="tx1"/>
            </a:solidFill>
            <a:miter lim="800000"/>
            <a:headEnd/>
            <a:tailEnd/>
          </a:ln>
        </p:spPr>
        <p:txBody>
          <a:bodyPr wrap="none" anchor="ctr"/>
          <a:lstStyle/>
          <a:p>
            <a:endParaRPr lang="en-US" b="1" dirty="0"/>
          </a:p>
          <a:p>
            <a:r>
              <a:rPr lang="en-US" b="1" dirty="0"/>
              <a:t>    Delay in initiation </a:t>
            </a:r>
          </a:p>
          <a:p>
            <a:r>
              <a:rPr lang="en-US" b="1" dirty="0"/>
              <a:t>of breastfeeds, </a:t>
            </a:r>
          </a:p>
          <a:p>
            <a:r>
              <a:rPr lang="en-US" b="1" dirty="0"/>
              <a:t>Pre-lacteal feeds,</a:t>
            </a:r>
          </a:p>
          <a:p>
            <a:r>
              <a:rPr lang="en-US" b="1" dirty="0"/>
              <a:t>Bottle feeding,</a:t>
            </a:r>
          </a:p>
          <a:p>
            <a:r>
              <a:rPr lang="en-US" b="1" dirty="0"/>
              <a:t>Incorrect positioning,</a:t>
            </a:r>
          </a:p>
          <a:p>
            <a:r>
              <a:rPr lang="en-US" b="1" dirty="0"/>
              <a:t>Painful breast</a:t>
            </a:r>
          </a:p>
          <a:p>
            <a:endParaRPr lang="en-US" b="1" dirty="0"/>
          </a:p>
        </p:txBody>
      </p:sp>
      <p:sp>
        <p:nvSpPr>
          <p:cNvPr id="13325" name="Line 11"/>
          <p:cNvSpPr>
            <a:spLocks noChangeShapeType="1"/>
          </p:cNvSpPr>
          <p:nvPr/>
        </p:nvSpPr>
        <p:spPr bwMode="auto">
          <a:xfrm>
            <a:off x="4889500" y="3663950"/>
            <a:ext cx="2101850" cy="1811338"/>
          </a:xfrm>
          <a:prstGeom prst="line">
            <a:avLst/>
          </a:prstGeom>
          <a:noFill/>
          <a:ln w="25400">
            <a:solidFill>
              <a:srgbClr val="FF6600"/>
            </a:solidFill>
            <a:round/>
            <a:headEnd/>
            <a:tailEnd type="triangle" w="med" len="med"/>
          </a:ln>
        </p:spPr>
        <p:txBody>
          <a:bodyPr/>
          <a:lstStyle/>
          <a:p>
            <a:endParaRPr lang="en-US"/>
          </a:p>
        </p:txBody>
      </p:sp>
      <p:sp>
        <p:nvSpPr>
          <p:cNvPr id="13326" name="Text Box 12"/>
          <p:cNvSpPr txBox="1">
            <a:spLocks noChangeArrowheads="1"/>
          </p:cNvSpPr>
          <p:nvPr/>
        </p:nvSpPr>
        <p:spPr bwMode="auto">
          <a:xfrm>
            <a:off x="6364288" y="5475288"/>
            <a:ext cx="2022475" cy="641350"/>
          </a:xfrm>
          <a:prstGeom prst="rect">
            <a:avLst/>
          </a:prstGeom>
          <a:noFill/>
          <a:ln w="9525">
            <a:noFill/>
            <a:miter lim="800000"/>
            <a:headEnd/>
            <a:tailEnd/>
          </a:ln>
        </p:spPr>
        <p:txBody>
          <a:bodyPr>
            <a:spAutoFit/>
          </a:bodyPr>
          <a:lstStyle/>
          <a:p>
            <a:pPr algn="l">
              <a:spcBef>
                <a:spcPct val="50000"/>
              </a:spcBef>
            </a:pPr>
            <a:r>
              <a:rPr lang="en-US" b="1"/>
              <a:t>Sensory impulse from nipple</a:t>
            </a:r>
          </a:p>
        </p:txBody>
      </p:sp>
      <p:sp>
        <p:nvSpPr>
          <p:cNvPr id="13327" name="Freeform 13"/>
          <p:cNvSpPr>
            <a:spLocks/>
          </p:cNvSpPr>
          <p:nvPr/>
        </p:nvSpPr>
        <p:spPr bwMode="auto">
          <a:xfrm>
            <a:off x="2613025" y="2747963"/>
            <a:ext cx="2411413" cy="2659062"/>
          </a:xfrm>
          <a:custGeom>
            <a:avLst/>
            <a:gdLst>
              <a:gd name="T0" fmla="*/ 2147483647 w 1432"/>
              <a:gd name="T1" fmla="*/ 2147483647 h 1904"/>
              <a:gd name="T2" fmla="*/ 2147483647 w 1432"/>
              <a:gd name="T3" fmla="*/ 2147483647 h 1904"/>
              <a:gd name="T4" fmla="*/ 2147483647 w 1432"/>
              <a:gd name="T5" fmla="*/ 2147483647 h 1904"/>
              <a:gd name="T6" fmla="*/ 0 60000 65536"/>
              <a:gd name="T7" fmla="*/ 0 60000 65536"/>
              <a:gd name="T8" fmla="*/ 0 60000 65536"/>
              <a:gd name="T9" fmla="*/ 0 w 1432"/>
              <a:gd name="T10" fmla="*/ 0 h 1904"/>
              <a:gd name="T11" fmla="*/ 1432 w 1432"/>
              <a:gd name="T12" fmla="*/ 1904 h 1904"/>
            </a:gdLst>
            <a:ahLst/>
            <a:cxnLst>
              <a:cxn ang="T6">
                <a:pos x="T0" y="T1"/>
              </a:cxn>
              <a:cxn ang="T7">
                <a:pos x="T2" y="T3"/>
              </a:cxn>
              <a:cxn ang="T8">
                <a:pos x="T4" y="T5"/>
              </a:cxn>
            </a:cxnLst>
            <a:rect l="T9" t="T10" r="T11" b="T12"/>
            <a:pathLst>
              <a:path w="1432" h="1904">
                <a:moveTo>
                  <a:pt x="1432" y="272"/>
                </a:moveTo>
                <a:cubicBezTo>
                  <a:pt x="900" y="136"/>
                  <a:pt x="368" y="0"/>
                  <a:pt x="184" y="272"/>
                </a:cubicBezTo>
                <a:cubicBezTo>
                  <a:pt x="0" y="544"/>
                  <a:pt x="164" y="1224"/>
                  <a:pt x="328" y="1904"/>
                </a:cubicBezTo>
              </a:path>
            </a:pathLst>
          </a:custGeom>
          <a:noFill/>
          <a:ln w="25400">
            <a:solidFill>
              <a:srgbClr val="FF6600"/>
            </a:solidFill>
            <a:round/>
            <a:headEnd/>
            <a:tailEnd type="triangle" w="med" len="med"/>
          </a:ln>
        </p:spPr>
        <p:txBody>
          <a:bodyPr/>
          <a:lstStyle/>
          <a:p>
            <a:endParaRPr lang="en-US"/>
          </a:p>
        </p:txBody>
      </p:sp>
      <p:sp>
        <p:nvSpPr>
          <p:cNvPr id="13328" name="Text Box 14"/>
          <p:cNvSpPr txBox="1">
            <a:spLocks noChangeArrowheads="1"/>
          </p:cNvSpPr>
          <p:nvPr/>
        </p:nvSpPr>
        <p:spPr bwMode="auto">
          <a:xfrm>
            <a:off x="2674938" y="5541963"/>
            <a:ext cx="1617662" cy="641350"/>
          </a:xfrm>
          <a:prstGeom prst="rect">
            <a:avLst/>
          </a:prstGeom>
          <a:noFill/>
          <a:ln w="9525">
            <a:noFill/>
            <a:miter lim="800000"/>
            <a:headEnd/>
            <a:tailEnd/>
          </a:ln>
        </p:spPr>
        <p:txBody>
          <a:bodyPr>
            <a:spAutoFit/>
          </a:bodyPr>
          <a:lstStyle/>
          <a:p>
            <a:pPr algn="l">
              <a:spcBef>
                <a:spcPct val="50000"/>
              </a:spcBef>
            </a:pPr>
            <a:r>
              <a:rPr lang="en-US" b="1"/>
              <a:t>Prolactin in blood</a:t>
            </a:r>
          </a:p>
        </p:txBody>
      </p:sp>
      <p:sp>
        <p:nvSpPr>
          <p:cNvPr id="13329" name="Rectangle 15"/>
          <p:cNvSpPr>
            <a:spLocks noGrp="1" noChangeArrowheads="1"/>
          </p:cNvSpPr>
          <p:nvPr>
            <p:ph type="title"/>
          </p:nvPr>
        </p:nvSpPr>
        <p:spPr>
          <a:xfrm>
            <a:off x="457200" y="152400"/>
            <a:ext cx="8229600" cy="914400"/>
          </a:xfrm>
        </p:spPr>
        <p:txBody>
          <a:bodyPr/>
          <a:lstStyle/>
          <a:p>
            <a:pPr eaLnBrk="1" hangingPunct="1"/>
            <a:r>
              <a:rPr lang="en-US" sz="4000" smtClean="0"/>
              <a:t>Prolactin “milk secretion” reflex</a:t>
            </a:r>
          </a:p>
        </p:txBody>
      </p:sp>
      <p:pic>
        <p:nvPicPr>
          <p:cNvPr id="16" name="Picture 15" descr="llllogo.gif"/>
          <p:cNvPicPr>
            <a:picLocks noChangeAspect="1"/>
          </p:cNvPicPr>
          <p:nvPr/>
        </p:nvPicPr>
        <p:blipFill>
          <a:blip r:embed="rId4">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167940" name="Rectangle 4"/>
          <p:cNvSpPr>
            <a:spLocks noChangeArrowheads="1"/>
          </p:cNvSpPr>
          <p:nvPr/>
        </p:nvSpPr>
        <p:spPr bwMode="auto">
          <a:xfrm>
            <a:off x="685800" y="609600"/>
            <a:ext cx="7924800" cy="4549835"/>
          </a:xfrm>
          <a:prstGeom prst="rect">
            <a:avLst/>
          </a:prstGeom>
          <a:noFill/>
          <a:ln w="9525">
            <a:noFill/>
            <a:miter lim="800000"/>
            <a:headEnd/>
            <a:tailEnd/>
          </a:ln>
          <a:effectLst/>
        </p:spPr>
        <p:txBody>
          <a:bodyPr wrap="square">
            <a:spAutoFit/>
          </a:bodyPr>
          <a:lstStyle/>
          <a:p>
            <a:pPr algn="ctr">
              <a:lnSpc>
                <a:spcPct val="150000"/>
              </a:lnSpc>
              <a:defRPr/>
            </a:pPr>
            <a:r>
              <a:rPr lang="en-US" sz="2800" u="sng" dirty="0">
                <a:solidFill>
                  <a:srgbClr val="FF0066"/>
                </a:solidFill>
                <a:effectLst>
                  <a:outerShdw blurRad="38100" dist="38100" dir="2700000" algn="tl">
                    <a:srgbClr val="000000"/>
                  </a:outerShdw>
                </a:effectLst>
              </a:rPr>
              <a:t>Breast milk suppression</a:t>
            </a:r>
            <a:r>
              <a:rPr lang="en-US" sz="2800" dirty="0">
                <a:solidFill>
                  <a:srgbClr val="FF0066"/>
                </a:solidFill>
                <a:effectLst>
                  <a:outerShdw blurRad="38100" dist="38100" dir="2700000" algn="tl">
                    <a:srgbClr val="000000"/>
                  </a:outerShdw>
                </a:effectLst>
              </a:rPr>
              <a:t>:</a:t>
            </a:r>
          </a:p>
          <a:p>
            <a:pPr lvl="1">
              <a:lnSpc>
                <a:spcPct val="150000"/>
              </a:lnSpc>
              <a:buFontTx/>
              <a:buChar char="•"/>
              <a:defRPr/>
            </a:pPr>
            <a:endParaRPr lang="en-US" sz="2800" dirty="0" smtClean="0">
              <a:solidFill>
                <a:srgbClr val="FF0066"/>
              </a:solidFill>
              <a:effectLst>
                <a:outerShdw blurRad="38100" dist="38100" dir="2700000" algn="tl">
                  <a:srgbClr val="000000"/>
                </a:outerShdw>
              </a:effectLst>
            </a:endParaRPr>
          </a:p>
          <a:p>
            <a:pPr lvl="1">
              <a:lnSpc>
                <a:spcPct val="150000"/>
              </a:lnSpc>
              <a:buFontTx/>
              <a:buChar char="•"/>
              <a:defRPr/>
            </a:pPr>
            <a:r>
              <a:rPr lang="en-US" sz="2800" dirty="0" smtClean="0">
                <a:solidFill>
                  <a:srgbClr val="FF0066"/>
                </a:solidFill>
                <a:effectLst>
                  <a:outerShdw blurRad="38100" dist="38100" dir="2700000" algn="tl">
                    <a:srgbClr val="000000"/>
                  </a:outerShdw>
                </a:effectLst>
              </a:rPr>
              <a:t>It </a:t>
            </a:r>
            <a:r>
              <a:rPr lang="en-US" sz="2800" dirty="0">
                <a:solidFill>
                  <a:srgbClr val="FF0066"/>
                </a:solidFill>
                <a:effectLst>
                  <a:outerShdw blurRad="38100" dist="38100" dir="2700000" algn="tl">
                    <a:srgbClr val="000000"/>
                  </a:outerShdw>
                </a:effectLst>
              </a:rPr>
              <a:t>becomes essential in conditions of fetal </a:t>
            </a:r>
            <a:r>
              <a:rPr lang="en-US" sz="2800" dirty="0" smtClean="0">
                <a:solidFill>
                  <a:srgbClr val="FF0066"/>
                </a:solidFill>
                <a:effectLst>
                  <a:outerShdw blurRad="38100" dist="38100" dir="2700000" algn="tl">
                    <a:srgbClr val="000000"/>
                  </a:outerShdw>
                </a:effectLst>
              </a:rPr>
              <a:t>demise</a:t>
            </a:r>
            <a:endParaRPr lang="en-US" sz="2800" dirty="0">
              <a:solidFill>
                <a:srgbClr val="FF0066"/>
              </a:solidFill>
              <a:effectLst>
                <a:outerShdw blurRad="38100" dist="38100" dir="2700000" algn="tl">
                  <a:srgbClr val="000000"/>
                </a:outerShdw>
              </a:effectLst>
            </a:endParaRPr>
          </a:p>
          <a:p>
            <a:pPr lvl="1">
              <a:lnSpc>
                <a:spcPct val="150000"/>
              </a:lnSpc>
              <a:buFontTx/>
              <a:buChar char="•"/>
              <a:defRPr/>
            </a:pPr>
            <a:r>
              <a:rPr lang="en-US" sz="2800" dirty="0">
                <a:solidFill>
                  <a:srgbClr val="FF0066"/>
                </a:solidFill>
                <a:effectLst>
                  <a:outerShdw blurRad="38100" dist="38100" dir="2700000" algn="tl">
                    <a:srgbClr val="000000"/>
                  </a:outerShdw>
                </a:effectLst>
              </a:rPr>
              <a:t>Patient is advised tight breast support</a:t>
            </a:r>
          </a:p>
          <a:p>
            <a:pPr lvl="1">
              <a:lnSpc>
                <a:spcPct val="150000"/>
              </a:lnSpc>
              <a:buFontTx/>
              <a:buChar char="•"/>
              <a:defRPr/>
            </a:pPr>
            <a:r>
              <a:rPr lang="en-US" sz="2800" dirty="0">
                <a:solidFill>
                  <a:srgbClr val="FF0066"/>
                </a:solidFill>
                <a:effectLst>
                  <a:outerShdw blurRad="38100" dist="38100" dir="2700000" algn="tl">
                    <a:srgbClr val="000000"/>
                  </a:outerShdw>
                </a:effectLst>
              </a:rPr>
              <a:t>There should be minimal stimulation of the nipples with no expression of milk as far as </a:t>
            </a:r>
            <a:r>
              <a:rPr lang="en-US" sz="2800" dirty="0" smtClean="0">
                <a:solidFill>
                  <a:srgbClr val="FF0066"/>
                </a:solidFill>
                <a:effectLst>
                  <a:outerShdw blurRad="38100" dist="38100" dir="2700000" algn="tl">
                    <a:srgbClr val="000000"/>
                  </a:outerShdw>
                </a:effectLst>
              </a:rPr>
              <a:t>possible</a:t>
            </a:r>
            <a:endParaRPr lang="en-US" sz="2800" dirty="0">
              <a:solidFill>
                <a:srgbClr val="FF0066"/>
              </a:solidFill>
              <a:effectLst>
                <a:outerShdw blurRad="38100" dist="38100" dir="2700000" algn="tl">
                  <a:srgbClr val="000000"/>
                </a:outerShdw>
              </a:effectLst>
            </a:endParaRPr>
          </a:p>
        </p:txBody>
      </p:sp>
      <p:sp>
        <p:nvSpPr>
          <p:cNvPr id="3" name="Slide Number Placeholder 2"/>
          <p:cNvSpPr>
            <a:spLocks noGrp="1"/>
          </p:cNvSpPr>
          <p:nvPr>
            <p:ph type="sldNum" sz="quarter" idx="12"/>
          </p:nvPr>
        </p:nvSpPr>
        <p:spPr/>
        <p:txBody>
          <a:bodyPr/>
          <a:lstStyle/>
          <a:p>
            <a:fld id="{EA49B7F3-C5BC-42DF-84D2-211BEA422F1D}" type="slidenum">
              <a:rPr lang="en-US" smtClean="0"/>
              <a:pPr/>
              <a:t>40</a:t>
            </a:fld>
            <a:endParaRPr lang="en-US"/>
          </a:p>
        </p:txBody>
      </p:sp>
      <p:pic>
        <p:nvPicPr>
          <p:cNvPr id="4" name="Picture 3"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5" name="Title 4"/>
          <p:cNvSpPr>
            <a:spLocks noGrp="1"/>
          </p:cNvSpPr>
          <p:nvPr>
            <p:ph type="title"/>
          </p:nvPr>
        </p:nvSpPr>
        <p:spPr>
          <a:xfrm>
            <a:off x="457200" y="1066800"/>
            <a:ext cx="8229600" cy="1143000"/>
          </a:xfrm>
        </p:spPr>
        <p:txBody>
          <a:bodyPr>
            <a:normAutofit fontScale="90000"/>
          </a:bodyPr>
          <a:lstStyle/>
          <a:p>
            <a:r>
              <a:rPr lang="en-US" b="1" dirty="0" smtClean="0"/>
              <a:t>Belladonna</a:t>
            </a:r>
            <a:br>
              <a:rPr lang="en-US" b="1" dirty="0" smtClean="0"/>
            </a:br>
            <a:endParaRPr lang="en-US" dirty="0"/>
          </a:p>
        </p:txBody>
      </p:sp>
      <p:sp>
        <p:nvSpPr>
          <p:cNvPr id="6" name="Content Placeholder 5"/>
          <p:cNvSpPr>
            <a:spLocks noGrp="1"/>
          </p:cNvSpPr>
          <p:nvPr>
            <p:ph idx="1"/>
          </p:nvPr>
        </p:nvSpPr>
        <p:spPr/>
        <p:txBody>
          <a:bodyPr/>
          <a:lstStyle/>
          <a:p>
            <a:pPr>
              <a:buNone/>
            </a:pPr>
            <a:endParaRPr lang="en-US" dirty="0" smtClean="0"/>
          </a:p>
          <a:p>
            <a:pPr>
              <a:buNone/>
            </a:pPr>
            <a:endParaRPr lang="en-US" dirty="0"/>
          </a:p>
          <a:p>
            <a:pPr>
              <a:buNone/>
            </a:pPr>
            <a:r>
              <a:rPr lang="en-US" dirty="0" smtClean="0"/>
              <a:t>Too </a:t>
            </a:r>
            <a:r>
              <a:rPr lang="en-US" dirty="0"/>
              <a:t>copious flow of milk.</a:t>
            </a:r>
          </a:p>
          <a:p>
            <a:pPr>
              <a:buNone/>
            </a:pPr>
            <a:r>
              <a:rPr lang="en-US" dirty="0"/>
              <a:t>•Inflammation of breasts, </a:t>
            </a:r>
            <a:r>
              <a:rPr lang="en-US" dirty="0" smtClean="0"/>
              <a:t>in streaks </a:t>
            </a:r>
            <a:r>
              <a:rPr lang="en-US" dirty="0"/>
              <a:t>or rays, </a:t>
            </a:r>
            <a:r>
              <a:rPr lang="en-US" dirty="0" smtClean="0"/>
              <a:t>diverging From </a:t>
            </a:r>
            <a:r>
              <a:rPr lang="en-US" dirty="0"/>
              <a:t>centre </a:t>
            </a:r>
            <a:r>
              <a:rPr lang="en-US" dirty="0" smtClean="0"/>
              <a:t>to Circumference</a:t>
            </a:r>
            <a:r>
              <a:rPr lang="en-US" dirty="0"/>
              <a:t>.</a:t>
            </a:r>
          </a:p>
        </p:txBody>
      </p:sp>
      <p:sp>
        <p:nvSpPr>
          <p:cNvPr id="4" name="Slide Number Placeholder 3"/>
          <p:cNvSpPr>
            <a:spLocks noGrp="1"/>
          </p:cNvSpPr>
          <p:nvPr>
            <p:ph type="sldNum" sz="quarter" idx="12"/>
          </p:nvPr>
        </p:nvSpPr>
        <p:spPr/>
        <p:txBody>
          <a:bodyPr/>
          <a:lstStyle/>
          <a:p>
            <a:fld id="{EA49B7F3-C5BC-42DF-84D2-211BEA422F1D}" type="slidenum">
              <a:rPr lang="en-US" smtClean="0"/>
              <a:pPr/>
              <a:t>41</a:t>
            </a:fld>
            <a:endParaRPr lang="en-US"/>
          </a:p>
        </p:txBody>
      </p:sp>
      <p:pic>
        <p:nvPicPr>
          <p:cNvPr id="7" name="Picture 6"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b="1" dirty="0" err="1" smtClean="0"/>
              <a:t>Calcarea</a:t>
            </a:r>
            <a:r>
              <a:rPr lang="en-US" b="1" dirty="0" smtClean="0"/>
              <a:t> </a:t>
            </a:r>
            <a:r>
              <a:rPr lang="en-US" b="1" dirty="0" err="1" smtClean="0"/>
              <a:t>carbonica</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a:t>Profuse secretion of watery </a:t>
            </a:r>
            <a:r>
              <a:rPr lang="en-US" b="1" dirty="0" smtClean="0"/>
              <a:t>milk, which </a:t>
            </a:r>
            <a:r>
              <a:rPr lang="en-US" b="1" dirty="0"/>
              <a:t>the child refuses to take.</a:t>
            </a:r>
          </a:p>
          <a:p>
            <a:pPr>
              <a:buNone/>
            </a:pPr>
            <a:r>
              <a:rPr lang="en-US" dirty="0"/>
              <a:t>• </a:t>
            </a:r>
            <a:r>
              <a:rPr lang="en-US" b="1" dirty="0"/>
              <a:t>Excessive lactation, with </a:t>
            </a:r>
            <a:r>
              <a:rPr lang="en-US" b="1" dirty="0" smtClean="0"/>
              <a:t>hectic fever</a:t>
            </a:r>
            <a:r>
              <a:rPr lang="en-US" b="1" dirty="0"/>
              <a:t>, </a:t>
            </a:r>
            <a:r>
              <a:rPr lang="en-US" b="1" dirty="0" smtClean="0"/>
              <a:t>and sweat</a:t>
            </a:r>
            <a:r>
              <a:rPr lang="en-US" b="1" dirty="0"/>
              <a:t>, and debility.</a:t>
            </a:r>
          </a:p>
          <a:p>
            <a:pPr>
              <a:buNone/>
            </a:pPr>
            <a:r>
              <a:rPr lang="en-US" dirty="0"/>
              <a:t>• </a:t>
            </a:r>
            <a:r>
              <a:rPr lang="en-US" b="1" dirty="0"/>
              <a:t>Breasts distended, milk scanty.</a:t>
            </a:r>
          </a:p>
          <a:p>
            <a:pPr>
              <a:buNone/>
            </a:pPr>
            <a:r>
              <a:rPr lang="en-US" dirty="0"/>
              <a:t>• </a:t>
            </a:r>
            <a:r>
              <a:rPr lang="en-US" b="1" dirty="0"/>
              <a:t>Milk disagrees with the infant.</a:t>
            </a:r>
          </a:p>
          <a:p>
            <a:pPr>
              <a:buNone/>
            </a:pPr>
            <a:r>
              <a:rPr lang="en-US" dirty="0"/>
              <a:t>• </a:t>
            </a:r>
            <a:r>
              <a:rPr lang="en-US" b="1" dirty="0"/>
              <a:t>Milk has a disagreeable, </a:t>
            </a:r>
            <a:r>
              <a:rPr lang="en-US" b="1" dirty="0" smtClean="0"/>
              <a:t>nauseating taste</a:t>
            </a:r>
            <a:r>
              <a:rPr lang="en-US" b="1" dirty="0"/>
              <a:t>; child will not nurse, and </a:t>
            </a:r>
            <a:r>
              <a:rPr lang="en-US" b="1" dirty="0" smtClean="0"/>
              <a:t>cries much.</a:t>
            </a:r>
            <a:endParaRPr lang="en-US" b="1"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42</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b="1" dirty="0" smtClean="0"/>
              <a:t>Lac </a:t>
            </a:r>
            <a:r>
              <a:rPr lang="en-US" b="1" dirty="0" err="1" smtClean="0"/>
              <a:t>caninum</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buNone/>
            </a:pPr>
            <a:endParaRPr lang="en-US" smtClean="0"/>
          </a:p>
          <a:p>
            <a:pPr>
              <a:buNone/>
            </a:pPr>
            <a:r>
              <a:rPr lang="en-US" smtClean="0"/>
              <a:t>• </a:t>
            </a:r>
            <a:r>
              <a:rPr lang="en-US" dirty="0" err="1" smtClean="0"/>
              <a:t>Galactorrhoea</a:t>
            </a:r>
            <a:r>
              <a:rPr lang="en-US" dirty="0"/>
              <a:t>.</a:t>
            </a:r>
          </a:p>
          <a:p>
            <a:pPr>
              <a:buNone/>
            </a:pPr>
            <a:r>
              <a:rPr lang="en-US" dirty="0"/>
              <a:t>• Or, loses milk while nursing.</a:t>
            </a:r>
          </a:p>
          <a:p>
            <a:pPr>
              <a:buNone/>
            </a:pPr>
            <a:r>
              <a:rPr lang="en-US" dirty="0"/>
              <a:t>• Serviceable in almost all </a:t>
            </a:r>
            <a:r>
              <a:rPr lang="en-US" dirty="0" smtClean="0"/>
              <a:t>cases were </a:t>
            </a:r>
            <a:r>
              <a:rPr lang="en-US" dirty="0"/>
              <a:t>it </a:t>
            </a:r>
            <a:r>
              <a:rPr lang="en-US" dirty="0" smtClean="0"/>
              <a:t>is required </a:t>
            </a:r>
            <a:r>
              <a:rPr lang="en-US" dirty="0"/>
              <a:t>to dry up milk</a:t>
            </a:r>
            <a:r>
              <a:rPr lang="en-US" dirty="0" smtClean="0"/>
              <a:t>.(</a:t>
            </a:r>
            <a:r>
              <a:rPr lang="en-US" dirty="0"/>
              <a:t>ALUMEN, BELL.).</a:t>
            </a:r>
          </a:p>
          <a:p>
            <a:pPr>
              <a:buNone/>
            </a:pPr>
            <a:r>
              <a:rPr lang="en-US" dirty="0"/>
              <a:t>• Decrease in size of breasts, </a:t>
            </a:r>
            <a:r>
              <a:rPr lang="en-US" dirty="0" smtClean="0"/>
              <a:t>and diminished </a:t>
            </a:r>
            <a:r>
              <a:rPr lang="en-US" dirty="0"/>
              <a:t>secretion of milk.</a:t>
            </a:r>
          </a:p>
        </p:txBody>
      </p:sp>
      <p:sp>
        <p:nvSpPr>
          <p:cNvPr id="4" name="Slide Number Placeholder 3"/>
          <p:cNvSpPr>
            <a:spLocks noGrp="1"/>
          </p:cNvSpPr>
          <p:nvPr>
            <p:ph type="sldNum" sz="quarter" idx="12"/>
          </p:nvPr>
        </p:nvSpPr>
        <p:spPr/>
        <p:txBody>
          <a:bodyPr/>
          <a:lstStyle/>
          <a:p>
            <a:fld id="{EA49B7F3-C5BC-42DF-84D2-211BEA422F1D}" type="slidenum">
              <a:rPr lang="en-US" smtClean="0"/>
              <a:pPr/>
              <a:t>43</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Phosphoricum</a:t>
            </a:r>
            <a:r>
              <a:rPr lang="en-US" b="1" dirty="0" smtClean="0"/>
              <a:t> </a:t>
            </a:r>
            <a:r>
              <a:rPr lang="en-US" b="1" dirty="0" err="1" smtClean="0"/>
              <a:t>acidum</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buNone/>
            </a:pPr>
            <a:endParaRPr lang="en-US" b="1" dirty="0" smtClean="0"/>
          </a:p>
          <a:p>
            <a:pPr>
              <a:buNone/>
            </a:pPr>
            <a:endParaRPr lang="en-US" b="1" dirty="0" smtClean="0"/>
          </a:p>
          <a:p>
            <a:pPr>
              <a:buNone/>
            </a:pPr>
            <a:r>
              <a:rPr lang="en-US" b="1" dirty="0" smtClean="0"/>
              <a:t>INTOLERANCE OF MILK</a:t>
            </a:r>
          </a:p>
          <a:p>
            <a:pPr>
              <a:buNone/>
            </a:pPr>
            <a:r>
              <a:rPr lang="en-US" dirty="0" smtClean="0"/>
              <a:t>•</a:t>
            </a:r>
            <a:r>
              <a:rPr lang="en-US" b="1" dirty="0" smtClean="0"/>
              <a:t>Vomiting of milk in a suckling.</a:t>
            </a:r>
          </a:p>
          <a:p>
            <a:pPr>
              <a:buNone/>
            </a:pPr>
            <a:r>
              <a:rPr lang="en-US" dirty="0" smtClean="0"/>
              <a:t>•</a:t>
            </a:r>
            <a:r>
              <a:rPr lang="en-US" b="1" dirty="0" smtClean="0"/>
              <a:t>Waxy face: blue rings round eyes.</a:t>
            </a:r>
          </a:p>
          <a:p>
            <a:pPr>
              <a:buNone/>
            </a:pPr>
            <a:r>
              <a:rPr lang="en-US" dirty="0" smtClean="0"/>
              <a:t>•</a:t>
            </a:r>
            <a:r>
              <a:rPr lang="en-US" b="1" dirty="0" smtClean="0"/>
              <a:t>Child does not cry.</a:t>
            </a:r>
            <a:endParaRPr lang="en-US"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44</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Aethusa</a:t>
            </a:r>
            <a:r>
              <a:rPr lang="en-US" b="1" dirty="0" smtClean="0"/>
              <a:t> </a:t>
            </a:r>
            <a:r>
              <a:rPr lang="en-US" b="1" dirty="0" err="1" smtClean="0"/>
              <a:t>cynapium</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pPr>
              <a:buNone/>
            </a:pPr>
            <a:r>
              <a:rPr lang="en-US" b="1" dirty="0" smtClean="0"/>
              <a:t>Intolerance of milk (Mag. </a:t>
            </a:r>
            <a:r>
              <a:rPr lang="en-US" b="1" dirty="0" err="1" smtClean="0"/>
              <a:t>carb</a:t>
            </a:r>
            <a:r>
              <a:rPr lang="en-US" b="1" dirty="0" smtClean="0"/>
              <a:t>.).</a:t>
            </a:r>
          </a:p>
          <a:p>
            <a:pPr>
              <a:buNone/>
            </a:pPr>
            <a:r>
              <a:rPr lang="en-US" dirty="0" smtClean="0"/>
              <a:t>• </a:t>
            </a:r>
            <a:r>
              <a:rPr lang="en-US" b="1" dirty="0" smtClean="0"/>
              <a:t>Vomits everything taken, especially milk ejected in curds.</a:t>
            </a:r>
          </a:p>
          <a:p>
            <a:pPr>
              <a:buNone/>
            </a:pPr>
            <a:r>
              <a:rPr lang="en-US" dirty="0" smtClean="0"/>
              <a:t>• </a:t>
            </a:r>
            <a:r>
              <a:rPr lang="en-US" b="1" dirty="0" smtClean="0"/>
              <a:t>After vomiting, the child is so exhausted, it falls asleep at once.</a:t>
            </a:r>
          </a:p>
          <a:p>
            <a:pPr>
              <a:buNone/>
            </a:pPr>
            <a:r>
              <a:rPr lang="en-US" dirty="0" smtClean="0"/>
              <a:t>• </a:t>
            </a:r>
            <a:r>
              <a:rPr lang="en-US" b="1" dirty="0" smtClean="0"/>
              <a:t>After vomiting, relaxed and drowsy. </a:t>
            </a:r>
            <a:endParaRPr lang="en-US"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45</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SORE NIPPLES</a:t>
            </a:r>
            <a:br>
              <a:rPr lang="en-US" b="1" dirty="0" smtClean="0"/>
            </a:br>
            <a:endParaRPr lang="en-US" dirty="0"/>
          </a:p>
        </p:txBody>
      </p:sp>
      <p:sp>
        <p:nvSpPr>
          <p:cNvPr id="3" name="Content Placeholder 2"/>
          <p:cNvSpPr>
            <a:spLocks noGrp="1"/>
          </p:cNvSpPr>
          <p:nvPr>
            <p:ph idx="1"/>
          </p:nvPr>
        </p:nvSpPr>
        <p:spPr/>
        <p:txBody>
          <a:bodyPr>
            <a:normAutofit/>
          </a:bodyPr>
          <a:lstStyle/>
          <a:p>
            <a:r>
              <a:rPr lang="en-US" b="1" dirty="0" smtClean="0"/>
              <a:t>Remedies indicated:- Graph, </a:t>
            </a:r>
            <a:r>
              <a:rPr lang="en-US" b="1" dirty="0" err="1" smtClean="0"/>
              <a:t>Lyco</a:t>
            </a:r>
            <a:r>
              <a:rPr lang="en-US" b="1" dirty="0" smtClean="0"/>
              <a:t>, Petrol, </a:t>
            </a:r>
            <a:r>
              <a:rPr lang="en-US" b="1" dirty="0" err="1" smtClean="0"/>
              <a:t>Puls</a:t>
            </a:r>
            <a:r>
              <a:rPr lang="en-US" b="1" dirty="0" smtClean="0"/>
              <a:t>, Sep, </a:t>
            </a:r>
            <a:r>
              <a:rPr lang="en-US" b="1" dirty="0" err="1" smtClean="0"/>
              <a:t>Sil</a:t>
            </a:r>
            <a:r>
              <a:rPr lang="en-US" b="1" dirty="0" smtClean="0"/>
              <a:t> or </a:t>
            </a:r>
            <a:r>
              <a:rPr lang="en-US" b="1" dirty="0" err="1" smtClean="0"/>
              <a:t>Sulph</a:t>
            </a:r>
            <a:r>
              <a:rPr lang="en-US" b="1" dirty="0" smtClean="0"/>
              <a:t> will cure them.</a:t>
            </a:r>
          </a:p>
          <a:p>
            <a:pPr>
              <a:buNone/>
            </a:pPr>
            <a:r>
              <a:rPr lang="en-US" dirty="0" smtClean="0"/>
              <a:t>• </a:t>
            </a:r>
            <a:r>
              <a:rPr lang="en-US" b="1" dirty="0" smtClean="0"/>
              <a:t>Arnica – when in the first day of nursing, nipple feels sore.</a:t>
            </a:r>
          </a:p>
          <a:p>
            <a:pPr>
              <a:buNone/>
            </a:pPr>
            <a:r>
              <a:rPr lang="en-US" dirty="0" smtClean="0"/>
              <a:t>• </a:t>
            </a:r>
            <a:r>
              <a:rPr lang="en-US" b="1" dirty="0" err="1" smtClean="0"/>
              <a:t>Chamomilla</a:t>
            </a:r>
            <a:r>
              <a:rPr lang="en-US" b="1" dirty="0" smtClean="0"/>
              <a:t> – nipples inflamed, tender, pain unendurable</a:t>
            </a:r>
          </a:p>
          <a:p>
            <a:pPr>
              <a:buNone/>
            </a:pPr>
            <a:r>
              <a:rPr lang="en-US" dirty="0" smtClean="0"/>
              <a:t>• </a:t>
            </a:r>
            <a:r>
              <a:rPr lang="en-US" b="1" dirty="0" smtClean="0"/>
              <a:t>Croton </a:t>
            </a:r>
            <a:r>
              <a:rPr lang="en-US" b="1" dirty="0" err="1" smtClean="0"/>
              <a:t>tig</a:t>
            </a:r>
            <a:r>
              <a:rPr lang="en-US" b="1" dirty="0" smtClean="0"/>
              <a:t>. – Pain from nipple to scapula during nursing.</a:t>
            </a:r>
          </a:p>
        </p:txBody>
      </p:sp>
      <p:sp>
        <p:nvSpPr>
          <p:cNvPr id="4" name="Slide Number Placeholder 3"/>
          <p:cNvSpPr>
            <a:spLocks noGrp="1"/>
          </p:cNvSpPr>
          <p:nvPr>
            <p:ph type="sldNum" sz="quarter" idx="12"/>
          </p:nvPr>
        </p:nvSpPr>
        <p:spPr/>
        <p:txBody>
          <a:bodyPr/>
          <a:lstStyle/>
          <a:p>
            <a:fld id="{EA49B7F3-C5BC-42DF-84D2-211BEA422F1D}" type="slidenum">
              <a:rPr lang="en-US" smtClean="0"/>
              <a:pPr/>
              <a:t>46</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228600"/>
            <a:ext cx="8686800" cy="66294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b="1" dirty="0" smtClean="0"/>
              <a:t>AGALACTICA</a:t>
            </a:r>
            <a:br>
              <a:rPr lang="en-US" b="1" dirty="0" smtClean="0"/>
            </a:br>
            <a:endParaRPr lang="en-US" dirty="0"/>
          </a:p>
        </p:txBody>
      </p:sp>
      <p:sp>
        <p:nvSpPr>
          <p:cNvPr id="3" name="Content Placeholder 2"/>
          <p:cNvSpPr>
            <a:spLocks noGrp="1"/>
          </p:cNvSpPr>
          <p:nvPr>
            <p:ph idx="1"/>
          </p:nvPr>
        </p:nvSpPr>
        <p:spPr>
          <a:xfrm>
            <a:off x="457200" y="990600"/>
            <a:ext cx="8229600" cy="4525963"/>
          </a:xfrm>
        </p:spPr>
        <p:txBody>
          <a:bodyPr>
            <a:noAutofit/>
          </a:bodyPr>
          <a:lstStyle/>
          <a:p>
            <a:r>
              <a:rPr lang="en-US" sz="2400" b="1" dirty="0" err="1" smtClean="0"/>
              <a:t>Acon</a:t>
            </a:r>
            <a:r>
              <a:rPr lang="en-US" sz="2400" b="1" dirty="0" smtClean="0"/>
              <a:t>, </a:t>
            </a:r>
            <a:r>
              <a:rPr lang="en-US" sz="2400" b="1" dirty="0" err="1" smtClean="0"/>
              <a:t>Asaf</a:t>
            </a:r>
            <a:r>
              <a:rPr lang="en-US" sz="2400" b="1" dirty="0" smtClean="0"/>
              <a:t>, Bell, </a:t>
            </a:r>
            <a:r>
              <a:rPr lang="en-US" sz="2400" b="1" dirty="0" err="1" smtClean="0"/>
              <a:t>Bry</a:t>
            </a:r>
            <a:r>
              <a:rPr lang="en-US" sz="2400" b="1" dirty="0" smtClean="0"/>
              <a:t>, Calc c, </a:t>
            </a:r>
            <a:r>
              <a:rPr lang="en-US" sz="2400" b="1" dirty="0" err="1" smtClean="0"/>
              <a:t>Caust</a:t>
            </a:r>
            <a:r>
              <a:rPr lang="en-US" sz="2400" b="1" dirty="0" smtClean="0"/>
              <a:t>, Cham, China, </a:t>
            </a:r>
            <a:r>
              <a:rPr lang="en-US" sz="2400" b="1" dirty="0" err="1" smtClean="0"/>
              <a:t>Cina</a:t>
            </a:r>
            <a:r>
              <a:rPr lang="en-US" sz="2400" b="1" dirty="0" smtClean="0"/>
              <a:t>, </a:t>
            </a:r>
            <a:r>
              <a:rPr lang="en-US" sz="2400" b="1" dirty="0" err="1" smtClean="0"/>
              <a:t>Coff</a:t>
            </a:r>
            <a:r>
              <a:rPr lang="en-US" sz="2400" b="1" dirty="0" smtClean="0"/>
              <a:t>, </a:t>
            </a:r>
            <a:r>
              <a:rPr lang="en-US" sz="2400" b="1" dirty="0" err="1" smtClean="0"/>
              <a:t>Dulc</a:t>
            </a:r>
            <a:r>
              <a:rPr lang="en-US" sz="2400" b="1" dirty="0" smtClean="0"/>
              <a:t>, </a:t>
            </a:r>
            <a:r>
              <a:rPr lang="en-US" sz="2400" b="1" dirty="0" err="1" smtClean="0"/>
              <a:t>Merc</a:t>
            </a:r>
            <a:r>
              <a:rPr lang="en-US" sz="2400" b="1" dirty="0" smtClean="0"/>
              <a:t> s, </a:t>
            </a:r>
            <a:r>
              <a:rPr lang="en-US" sz="2400" b="1" dirty="0" err="1" smtClean="0"/>
              <a:t>Puls</a:t>
            </a:r>
            <a:r>
              <a:rPr lang="en-US" sz="2400" b="1" dirty="0" smtClean="0"/>
              <a:t>, </a:t>
            </a:r>
            <a:r>
              <a:rPr lang="en-US" sz="2400" b="1" dirty="0" err="1" smtClean="0"/>
              <a:t>Rhus</a:t>
            </a:r>
            <a:r>
              <a:rPr lang="en-US" sz="2400" b="1" dirty="0" smtClean="0"/>
              <a:t> t, Sec c, </a:t>
            </a:r>
            <a:r>
              <a:rPr lang="en-US" sz="2400" b="1" dirty="0" err="1" smtClean="0"/>
              <a:t>Sulph</a:t>
            </a:r>
            <a:r>
              <a:rPr lang="en-US" sz="2400" b="1" dirty="0" smtClean="0"/>
              <a:t>, Zinc, Calc p, Nat m.</a:t>
            </a:r>
          </a:p>
          <a:p>
            <a:pPr>
              <a:buNone/>
            </a:pPr>
            <a:r>
              <a:rPr lang="en-US" sz="2400" dirty="0" smtClean="0"/>
              <a:t>• </a:t>
            </a:r>
            <a:r>
              <a:rPr lang="en-US" sz="2400" b="1" dirty="0" smtClean="0"/>
              <a:t>Alfalfa – Disorders characterized by malnutrition.</a:t>
            </a:r>
          </a:p>
          <a:p>
            <a:pPr>
              <a:buNone/>
            </a:pPr>
            <a:r>
              <a:rPr lang="en-US" sz="2400" dirty="0" smtClean="0"/>
              <a:t>• </a:t>
            </a:r>
            <a:r>
              <a:rPr lang="en-US" sz="2400" b="1" dirty="0" err="1" smtClean="0"/>
              <a:t>Lactuca</a:t>
            </a:r>
            <a:r>
              <a:rPr lang="en-US" sz="2400" b="1" dirty="0" smtClean="0"/>
              <a:t> </a:t>
            </a:r>
            <a:r>
              <a:rPr lang="en-US" sz="2400" b="1" dirty="0" err="1" smtClean="0"/>
              <a:t>virosa</a:t>
            </a:r>
            <a:r>
              <a:rPr lang="en-US" sz="2400" b="1" dirty="0" smtClean="0"/>
              <a:t> –Sense of lightness and tightness affecting whole body especially chest.</a:t>
            </a:r>
          </a:p>
          <a:p>
            <a:pPr>
              <a:buNone/>
            </a:pPr>
            <a:r>
              <a:rPr lang="en-US" sz="2400" dirty="0" smtClean="0"/>
              <a:t>• </a:t>
            </a:r>
            <a:r>
              <a:rPr lang="en-US" sz="2400" b="1" dirty="0" smtClean="0"/>
              <a:t>Lecithin –renders milk more nourishing and increases quantity. </a:t>
            </a:r>
            <a:r>
              <a:rPr lang="en-US" sz="2400" b="1" dirty="0" err="1" smtClean="0"/>
              <a:t>Anaemia</a:t>
            </a:r>
            <a:r>
              <a:rPr lang="en-US" sz="2400" b="1" dirty="0" smtClean="0"/>
              <a:t> and convalescence, neurasthenia and insomnia marked.</a:t>
            </a:r>
          </a:p>
          <a:p>
            <a:pPr>
              <a:buNone/>
            </a:pPr>
            <a:r>
              <a:rPr lang="en-US" sz="2400" dirty="0" smtClean="0"/>
              <a:t>• </a:t>
            </a:r>
            <a:r>
              <a:rPr lang="en-US" sz="2400" b="1" dirty="0" err="1" smtClean="0"/>
              <a:t>Sticta</a:t>
            </a:r>
            <a:r>
              <a:rPr lang="en-US" sz="2400" b="1" dirty="0" smtClean="0"/>
              <a:t> –feeling of dullness and malaise, as when a cold is coming on. Rheumatic and catarrhal symptoms may be associated.</a:t>
            </a:r>
          </a:p>
          <a:p>
            <a:pPr>
              <a:buNone/>
            </a:pPr>
            <a:r>
              <a:rPr lang="en-US" sz="2400" dirty="0" smtClean="0"/>
              <a:t>• </a:t>
            </a:r>
            <a:r>
              <a:rPr lang="en-US" sz="2400" b="1" dirty="0" err="1" smtClean="0"/>
              <a:t>Urtica</a:t>
            </a:r>
            <a:r>
              <a:rPr lang="en-US" sz="2400" b="1" dirty="0" smtClean="0"/>
              <a:t> </a:t>
            </a:r>
            <a:r>
              <a:rPr lang="en-US" sz="2400" b="1" dirty="0" err="1" smtClean="0"/>
              <a:t>urens</a:t>
            </a:r>
            <a:r>
              <a:rPr lang="en-US" sz="2400" b="1" dirty="0" smtClean="0"/>
              <a:t> –</a:t>
            </a:r>
            <a:r>
              <a:rPr lang="en-US" sz="2400" b="1" dirty="0" err="1" smtClean="0"/>
              <a:t>agalactia</a:t>
            </a:r>
            <a:r>
              <a:rPr lang="en-US" sz="2400" b="1" dirty="0" smtClean="0"/>
              <a:t> and </a:t>
            </a:r>
            <a:r>
              <a:rPr lang="en-US" sz="2400" b="1" dirty="0" err="1" smtClean="0"/>
              <a:t>lithiasis</a:t>
            </a:r>
            <a:r>
              <a:rPr lang="en-US" sz="2400" b="1" dirty="0" smtClean="0"/>
              <a:t>. Gout and uric acid diathesis.</a:t>
            </a:r>
          </a:p>
          <a:p>
            <a:pPr>
              <a:buNone/>
            </a:pPr>
            <a:r>
              <a:rPr lang="en-US" sz="2400" dirty="0" smtClean="0"/>
              <a:t>• </a:t>
            </a:r>
            <a:r>
              <a:rPr lang="en-US" sz="2400" b="1" dirty="0" err="1" smtClean="0"/>
              <a:t>Ricinus</a:t>
            </a:r>
            <a:endParaRPr lang="en-US" sz="2400"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47</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a:xfrm>
            <a:off x="457200" y="457200"/>
            <a:ext cx="8229600" cy="1143000"/>
          </a:xfrm>
        </p:spPr>
        <p:txBody>
          <a:bodyPr>
            <a:normAutofit fontScale="90000"/>
          </a:bodyPr>
          <a:lstStyle/>
          <a:p>
            <a:r>
              <a:rPr lang="en-US" b="1" dirty="0" smtClean="0"/>
              <a:t>GALACTORRHOEA</a:t>
            </a:r>
            <a:br>
              <a:rPr lang="en-US" b="1" dirty="0" smtClean="0"/>
            </a:br>
            <a:endParaRPr lang="en-US" dirty="0"/>
          </a:p>
        </p:txBody>
      </p:sp>
      <p:sp>
        <p:nvSpPr>
          <p:cNvPr id="3" name="Content Placeholder 2"/>
          <p:cNvSpPr>
            <a:spLocks noGrp="1"/>
          </p:cNvSpPr>
          <p:nvPr>
            <p:ph idx="1"/>
          </p:nvPr>
        </p:nvSpPr>
        <p:spPr>
          <a:xfrm>
            <a:off x="533400" y="990600"/>
            <a:ext cx="8229600" cy="5486400"/>
          </a:xfrm>
        </p:spPr>
        <p:txBody>
          <a:bodyPr>
            <a:normAutofit fontScale="92500" lnSpcReduction="10000"/>
          </a:bodyPr>
          <a:lstStyle/>
          <a:p>
            <a:r>
              <a:rPr lang="it-IT" b="1" dirty="0" smtClean="0"/>
              <a:t>Acon, Bell, Bry, Borax, Calc c, China, Con, </a:t>
            </a:r>
            <a:r>
              <a:rPr lang="en-US" b="1" dirty="0" err="1" smtClean="0"/>
              <a:t>Iod</a:t>
            </a:r>
            <a:r>
              <a:rPr lang="en-US" b="1" dirty="0" smtClean="0"/>
              <a:t>, </a:t>
            </a:r>
            <a:r>
              <a:rPr lang="en-US" b="1" dirty="0" err="1" smtClean="0"/>
              <a:t>Lyco</a:t>
            </a:r>
            <a:r>
              <a:rPr lang="en-US" b="1" dirty="0" smtClean="0"/>
              <a:t>, </a:t>
            </a:r>
            <a:r>
              <a:rPr lang="en-US" b="1" dirty="0" err="1" smtClean="0"/>
              <a:t>Phos</a:t>
            </a:r>
            <a:r>
              <a:rPr lang="en-US" b="1" dirty="0" smtClean="0"/>
              <a:t>, </a:t>
            </a:r>
            <a:r>
              <a:rPr lang="en-US" b="1" dirty="0" err="1" smtClean="0"/>
              <a:t>Puls</a:t>
            </a:r>
            <a:r>
              <a:rPr lang="en-US" b="1" dirty="0" smtClean="0"/>
              <a:t>, </a:t>
            </a:r>
            <a:r>
              <a:rPr lang="en-US" b="1" dirty="0" err="1" smtClean="0"/>
              <a:t>Rhus</a:t>
            </a:r>
            <a:r>
              <a:rPr lang="en-US" b="1" dirty="0" smtClean="0"/>
              <a:t> t, </a:t>
            </a:r>
            <a:r>
              <a:rPr lang="en-US" b="1" dirty="0" err="1" smtClean="0"/>
              <a:t>Stram</a:t>
            </a:r>
            <a:endParaRPr lang="en-US" b="1" dirty="0" smtClean="0"/>
          </a:p>
          <a:p>
            <a:pPr>
              <a:buNone/>
            </a:pPr>
            <a:r>
              <a:rPr lang="en-US" dirty="0" smtClean="0"/>
              <a:t>• </a:t>
            </a:r>
            <a:r>
              <a:rPr lang="en-US" b="1" dirty="0" err="1" smtClean="0"/>
              <a:t>Solanum</a:t>
            </a:r>
            <a:r>
              <a:rPr lang="en-US" b="1" dirty="0" smtClean="0"/>
              <a:t> </a:t>
            </a:r>
            <a:r>
              <a:rPr lang="en-US" b="1" dirty="0" err="1" smtClean="0"/>
              <a:t>olera</a:t>
            </a:r>
            <a:r>
              <a:rPr lang="en-US" b="1" dirty="0" smtClean="0"/>
              <a:t> – swelling of mammary glands with profuse secretion of milk Conditions associated with </a:t>
            </a:r>
            <a:r>
              <a:rPr lang="en-US" b="1" dirty="0" err="1" smtClean="0"/>
              <a:t>galactorrhoea</a:t>
            </a:r>
            <a:endParaRPr lang="en-US" b="1" dirty="0" smtClean="0"/>
          </a:p>
          <a:p>
            <a:pPr>
              <a:buNone/>
            </a:pPr>
            <a:r>
              <a:rPr lang="en-US" dirty="0" smtClean="0"/>
              <a:t>• </a:t>
            </a:r>
            <a:r>
              <a:rPr lang="en-US" b="1" dirty="0" smtClean="0"/>
              <a:t>Cases of </a:t>
            </a:r>
            <a:r>
              <a:rPr lang="en-US" b="1" dirty="0" err="1" smtClean="0"/>
              <a:t>deteriation</a:t>
            </a:r>
            <a:r>
              <a:rPr lang="en-US" b="1" dirty="0" smtClean="0"/>
              <a:t> of health from nursing – Calc, Calc p, China, </a:t>
            </a:r>
            <a:r>
              <a:rPr lang="en-US" b="1" dirty="0" err="1" smtClean="0"/>
              <a:t>Lyco</a:t>
            </a:r>
            <a:r>
              <a:rPr lang="en-US" b="1" dirty="0" smtClean="0"/>
              <a:t>, </a:t>
            </a:r>
            <a:r>
              <a:rPr lang="en-US" b="1" dirty="0" err="1" smtClean="0"/>
              <a:t>Phos</a:t>
            </a:r>
            <a:r>
              <a:rPr lang="en-US" b="1" dirty="0" smtClean="0"/>
              <a:t>, </a:t>
            </a:r>
            <a:r>
              <a:rPr lang="en-US" b="1" dirty="0" err="1" smtClean="0"/>
              <a:t>Phos</a:t>
            </a:r>
            <a:r>
              <a:rPr lang="en-US" b="1" dirty="0" smtClean="0"/>
              <a:t> a, </a:t>
            </a:r>
            <a:r>
              <a:rPr lang="en-US" b="1" dirty="0" err="1" smtClean="0"/>
              <a:t>Sulph</a:t>
            </a:r>
            <a:r>
              <a:rPr lang="en-US" b="1" dirty="0" smtClean="0"/>
              <a:t> and </a:t>
            </a:r>
            <a:r>
              <a:rPr lang="en-US" b="1" dirty="0" err="1" smtClean="0"/>
              <a:t>Silicea</a:t>
            </a:r>
            <a:endParaRPr lang="en-US" b="1" dirty="0" smtClean="0"/>
          </a:p>
          <a:p>
            <a:pPr>
              <a:buNone/>
            </a:pPr>
            <a:r>
              <a:rPr lang="en-US" dirty="0" smtClean="0"/>
              <a:t>• </a:t>
            </a:r>
            <a:r>
              <a:rPr lang="en-US" b="1" dirty="0" smtClean="0"/>
              <a:t>Cramps in stomach – </a:t>
            </a:r>
            <a:r>
              <a:rPr lang="en-US" b="1" dirty="0" err="1" smtClean="0"/>
              <a:t>Carb</a:t>
            </a:r>
            <a:r>
              <a:rPr lang="en-US" b="1" dirty="0" smtClean="0"/>
              <a:t> an, </a:t>
            </a:r>
            <a:r>
              <a:rPr lang="en-US" b="1" dirty="0" err="1" smtClean="0"/>
              <a:t>Carb</a:t>
            </a:r>
            <a:r>
              <a:rPr lang="en-US" b="1" dirty="0" smtClean="0"/>
              <a:t> </a:t>
            </a:r>
            <a:r>
              <a:rPr lang="en-US" b="1" dirty="0" err="1" smtClean="0"/>
              <a:t>veg</a:t>
            </a:r>
            <a:r>
              <a:rPr lang="en-US" b="1" dirty="0" smtClean="0"/>
              <a:t>, China, </a:t>
            </a:r>
            <a:r>
              <a:rPr lang="en-US" b="1" dirty="0" err="1" smtClean="0"/>
              <a:t>Phos</a:t>
            </a:r>
            <a:endParaRPr lang="en-US" b="1" dirty="0" smtClean="0"/>
          </a:p>
          <a:p>
            <a:pPr>
              <a:buNone/>
            </a:pPr>
            <a:r>
              <a:rPr lang="en-US" dirty="0" smtClean="0"/>
              <a:t>• </a:t>
            </a:r>
            <a:r>
              <a:rPr lang="en-US" b="1" dirty="0" smtClean="0"/>
              <a:t>Emptiness in pit of stomach from nursing –</a:t>
            </a:r>
            <a:r>
              <a:rPr lang="en-US" b="1" dirty="0" err="1" smtClean="0"/>
              <a:t>Carb</a:t>
            </a:r>
            <a:r>
              <a:rPr lang="en-US" b="1" dirty="0" smtClean="0"/>
              <a:t> an, Sep, </a:t>
            </a:r>
            <a:r>
              <a:rPr lang="en-US" b="1" dirty="0" err="1" smtClean="0"/>
              <a:t>Ign</a:t>
            </a:r>
            <a:r>
              <a:rPr lang="en-US" b="1" dirty="0" smtClean="0"/>
              <a:t>, Oleander</a:t>
            </a:r>
            <a:endParaRPr lang="en-US"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48</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normAutofit fontScale="90000"/>
          </a:bodyPr>
          <a:lstStyle/>
          <a:p>
            <a:r>
              <a:rPr lang="en-US" sz="4000" b="1" dirty="0" smtClean="0"/>
              <a:t/>
            </a:r>
            <a:br>
              <a:rPr lang="en-US" sz="4000" b="1" dirty="0" smtClean="0"/>
            </a:br>
            <a:r>
              <a:rPr lang="en-US" sz="4000" b="1" dirty="0" smtClean="0"/>
              <a:t/>
            </a:r>
            <a:br>
              <a:rPr lang="en-US" sz="4000" b="1" dirty="0" smtClean="0"/>
            </a:br>
            <a:r>
              <a:rPr lang="en-US" sz="4000" b="1" dirty="0" smtClean="0"/>
              <a:t>Infant, nursing, aversion, mother’s milk –</a:t>
            </a:r>
            <a:r>
              <a:rPr lang="en-US" b="1" dirty="0" smtClean="0"/>
              <a:t/>
            </a:r>
            <a:br>
              <a:rPr lang="en-US" b="1" dirty="0" smtClean="0"/>
            </a:br>
            <a:endParaRPr lang="en-US" dirty="0"/>
          </a:p>
        </p:txBody>
      </p:sp>
      <p:sp>
        <p:nvSpPr>
          <p:cNvPr id="3" name="Content Placeholder 2"/>
          <p:cNvSpPr>
            <a:spLocks noGrp="1"/>
          </p:cNvSpPr>
          <p:nvPr>
            <p:ph idx="1"/>
          </p:nvPr>
        </p:nvSpPr>
        <p:spPr>
          <a:xfrm>
            <a:off x="2743200" y="1600200"/>
            <a:ext cx="4419600" cy="4525963"/>
          </a:xfrm>
        </p:spPr>
        <p:txBody>
          <a:bodyPr/>
          <a:lstStyle/>
          <a:p>
            <a:endParaRPr lang="en-US" b="1" dirty="0" smtClean="0"/>
          </a:p>
          <a:p>
            <a:endParaRPr lang="en-US" b="1" dirty="0" smtClean="0"/>
          </a:p>
          <a:p>
            <a:r>
              <a:rPr lang="en-US" b="1" dirty="0" err="1" smtClean="0"/>
              <a:t>Antim</a:t>
            </a:r>
            <a:r>
              <a:rPr lang="en-US" b="1" dirty="0" smtClean="0"/>
              <a:t> c, </a:t>
            </a:r>
            <a:r>
              <a:rPr lang="en-US" b="1" dirty="0" err="1" smtClean="0"/>
              <a:t>Cina</a:t>
            </a:r>
            <a:r>
              <a:rPr lang="en-US" b="1" dirty="0" smtClean="0"/>
              <a:t>, </a:t>
            </a:r>
            <a:r>
              <a:rPr lang="en-US" b="1" dirty="0" err="1" smtClean="0"/>
              <a:t>Lach</a:t>
            </a:r>
            <a:r>
              <a:rPr lang="en-US" b="1" dirty="0" smtClean="0"/>
              <a:t>,</a:t>
            </a:r>
          </a:p>
          <a:p>
            <a:r>
              <a:rPr lang="en-US" b="1" dirty="0" err="1" smtClean="0"/>
              <a:t>Merc</a:t>
            </a:r>
            <a:r>
              <a:rPr lang="en-US" b="1" dirty="0" smtClean="0"/>
              <a:t>, </a:t>
            </a:r>
            <a:r>
              <a:rPr lang="en-US" b="1" dirty="0" err="1" smtClean="0"/>
              <a:t>Sil</a:t>
            </a:r>
            <a:r>
              <a:rPr lang="en-US" b="1" dirty="0" smtClean="0"/>
              <a:t>, Stan,</a:t>
            </a:r>
          </a:p>
          <a:p>
            <a:r>
              <a:rPr lang="en-US" b="1" dirty="0" err="1" smtClean="0"/>
              <a:t>Stram</a:t>
            </a:r>
            <a:endParaRPr lang="en-US" dirty="0"/>
          </a:p>
        </p:txBody>
      </p:sp>
      <p:sp>
        <p:nvSpPr>
          <p:cNvPr id="4" name="Slide Number Placeholder 3"/>
          <p:cNvSpPr>
            <a:spLocks noGrp="1"/>
          </p:cNvSpPr>
          <p:nvPr>
            <p:ph type="sldNum" sz="quarter" idx="12"/>
          </p:nvPr>
        </p:nvSpPr>
        <p:spPr/>
        <p:txBody>
          <a:bodyPr/>
          <a:lstStyle/>
          <a:p>
            <a:fld id="{EA49B7F3-C5BC-42DF-84D2-211BEA422F1D}" type="slidenum">
              <a:rPr lang="en-US" smtClean="0"/>
              <a:pPr/>
              <a:t>49</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15363" name="Slide Number Placeholder 3"/>
          <p:cNvSpPr>
            <a:spLocks noGrp="1"/>
          </p:cNvSpPr>
          <p:nvPr>
            <p:ph type="sldNum" sz="quarter" idx="11"/>
          </p:nvPr>
        </p:nvSpPr>
        <p:spPr>
          <a:noFill/>
        </p:spPr>
        <p:txBody>
          <a:bodyPr/>
          <a:lstStyle/>
          <a:p>
            <a:fld id="{2300548E-B24A-4812-8CED-A8EF81915060}" type="slidenum">
              <a:rPr lang="en-US" smtClean="0"/>
              <a:pPr/>
              <a:t>5</a:t>
            </a:fld>
            <a:endParaRPr lang="en-US" dirty="0" smtClean="0"/>
          </a:p>
        </p:txBody>
      </p:sp>
      <p:pic>
        <p:nvPicPr>
          <p:cNvPr id="15365" name="Picture 2"/>
          <p:cNvPicPr>
            <a:picLocks noChangeAspect="1" noChangeArrowheads="1"/>
          </p:cNvPicPr>
          <p:nvPr/>
        </p:nvPicPr>
        <p:blipFill>
          <a:blip r:embed="rId3"/>
          <a:srcRect/>
          <a:stretch>
            <a:fillRect/>
          </a:stretch>
        </p:blipFill>
        <p:spPr bwMode="auto">
          <a:xfrm>
            <a:off x="3581400" y="762000"/>
            <a:ext cx="2670175" cy="5072063"/>
          </a:xfrm>
          <a:prstGeom prst="rect">
            <a:avLst/>
          </a:prstGeom>
          <a:noFill/>
          <a:ln w="9525">
            <a:noFill/>
            <a:miter lim="800000"/>
            <a:headEnd/>
            <a:tailEnd/>
          </a:ln>
        </p:spPr>
      </p:pic>
      <p:sp>
        <p:nvSpPr>
          <p:cNvPr id="15366" name="Rectangle 3"/>
          <p:cNvSpPr>
            <a:spLocks noChangeArrowheads="1"/>
          </p:cNvSpPr>
          <p:nvPr/>
        </p:nvSpPr>
        <p:spPr bwMode="auto">
          <a:xfrm>
            <a:off x="533400" y="2133600"/>
            <a:ext cx="2743200" cy="2971800"/>
          </a:xfrm>
          <a:prstGeom prst="rect">
            <a:avLst/>
          </a:prstGeom>
          <a:solidFill>
            <a:srgbClr val="CCFFCC"/>
          </a:solidFill>
          <a:ln w="9525">
            <a:solidFill>
              <a:schemeClr val="tx1"/>
            </a:solidFill>
            <a:miter lim="800000"/>
            <a:headEnd/>
            <a:tailEnd/>
          </a:ln>
        </p:spPr>
        <p:txBody>
          <a:bodyPr wrap="none" anchor="ctr"/>
          <a:lstStyle/>
          <a:p>
            <a:pPr algn="l">
              <a:lnSpc>
                <a:spcPct val="160000"/>
              </a:lnSpc>
              <a:buFontTx/>
              <a:buChar char="•"/>
            </a:pPr>
            <a:r>
              <a:rPr lang="en-US" b="1"/>
              <a:t>Thinks lovingly of baby</a:t>
            </a:r>
          </a:p>
          <a:p>
            <a:pPr algn="l">
              <a:lnSpc>
                <a:spcPct val="160000"/>
              </a:lnSpc>
              <a:buFontTx/>
              <a:buChar char="•"/>
            </a:pPr>
            <a:r>
              <a:rPr lang="en-US" b="1"/>
              <a:t>Sound of the baby</a:t>
            </a:r>
          </a:p>
          <a:p>
            <a:pPr algn="l">
              <a:lnSpc>
                <a:spcPct val="160000"/>
              </a:lnSpc>
              <a:buFontTx/>
              <a:buChar char="•"/>
            </a:pPr>
            <a:r>
              <a:rPr lang="en-US" b="1"/>
              <a:t>Sight of the baby</a:t>
            </a:r>
          </a:p>
          <a:p>
            <a:pPr algn="l">
              <a:lnSpc>
                <a:spcPct val="160000"/>
              </a:lnSpc>
              <a:buFontTx/>
              <a:buChar char="•"/>
            </a:pPr>
            <a:r>
              <a:rPr lang="en-US" b="1"/>
              <a:t>CONFIDENCE</a:t>
            </a:r>
          </a:p>
        </p:txBody>
      </p:sp>
      <p:sp>
        <p:nvSpPr>
          <p:cNvPr id="15367" name="Rectangle 4"/>
          <p:cNvSpPr>
            <a:spLocks noChangeArrowheads="1"/>
          </p:cNvSpPr>
          <p:nvPr/>
        </p:nvSpPr>
        <p:spPr bwMode="auto">
          <a:xfrm>
            <a:off x="6781800" y="2209800"/>
            <a:ext cx="1600200" cy="2743200"/>
          </a:xfrm>
          <a:prstGeom prst="rect">
            <a:avLst/>
          </a:prstGeom>
          <a:solidFill>
            <a:srgbClr val="FC5D04">
              <a:alpha val="47842"/>
            </a:srgbClr>
          </a:solidFill>
          <a:ln w="9525">
            <a:solidFill>
              <a:schemeClr val="tx1"/>
            </a:solidFill>
            <a:miter lim="800000"/>
            <a:headEnd/>
            <a:tailEnd/>
          </a:ln>
        </p:spPr>
        <p:txBody>
          <a:bodyPr wrap="none" anchor="ctr"/>
          <a:lstStyle/>
          <a:p>
            <a:pPr algn="l">
              <a:lnSpc>
                <a:spcPct val="160000"/>
              </a:lnSpc>
              <a:buFontTx/>
              <a:buChar char="•"/>
            </a:pPr>
            <a:r>
              <a:rPr lang="en-US" b="1"/>
              <a:t>Worry</a:t>
            </a:r>
          </a:p>
          <a:p>
            <a:pPr algn="l">
              <a:lnSpc>
                <a:spcPct val="160000"/>
              </a:lnSpc>
              <a:buFontTx/>
              <a:buChar char="•"/>
            </a:pPr>
            <a:r>
              <a:rPr lang="en-US" b="1"/>
              <a:t>Stress</a:t>
            </a:r>
          </a:p>
          <a:p>
            <a:pPr algn="l">
              <a:lnSpc>
                <a:spcPct val="160000"/>
              </a:lnSpc>
              <a:buFontTx/>
              <a:buChar char="•"/>
            </a:pPr>
            <a:r>
              <a:rPr lang="en-US" b="1"/>
              <a:t>Pain</a:t>
            </a:r>
          </a:p>
          <a:p>
            <a:pPr algn="l">
              <a:lnSpc>
                <a:spcPct val="160000"/>
              </a:lnSpc>
              <a:buFontTx/>
              <a:buChar char="•"/>
            </a:pPr>
            <a:r>
              <a:rPr lang="en-US" b="1"/>
              <a:t>Doubt</a:t>
            </a:r>
          </a:p>
        </p:txBody>
      </p:sp>
      <p:sp>
        <p:nvSpPr>
          <p:cNvPr id="15368" name="Text Box 5"/>
          <p:cNvSpPr txBox="1">
            <a:spLocks noChangeArrowheads="1"/>
          </p:cNvSpPr>
          <p:nvPr/>
        </p:nvSpPr>
        <p:spPr bwMode="auto">
          <a:xfrm>
            <a:off x="685800" y="1600200"/>
            <a:ext cx="2438400" cy="457200"/>
          </a:xfrm>
          <a:prstGeom prst="rect">
            <a:avLst/>
          </a:prstGeom>
          <a:noFill/>
          <a:ln w="9525">
            <a:noFill/>
            <a:miter lim="800000"/>
            <a:headEnd/>
            <a:tailEnd/>
          </a:ln>
        </p:spPr>
        <p:txBody>
          <a:bodyPr>
            <a:spAutoFit/>
          </a:bodyPr>
          <a:lstStyle/>
          <a:p>
            <a:pPr>
              <a:spcBef>
                <a:spcPct val="50000"/>
              </a:spcBef>
            </a:pPr>
            <a:r>
              <a:rPr lang="en-US" sz="2400" b="1">
                <a:solidFill>
                  <a:srgbClr val="00B050"/>
                </a:solidFill>
              </a:rPr>
              <a:t>Stimulated by</a:t>
            </a:r>
          </a:p>
        </p:txBody>
      </p:sp>
      <p:sp>
        <p:nvSpPr>
          <p:cNvPr id="15369" name="Text Box 6"/>
          <p:cNvSpPr txBox="1">
            <a:spLocks noChangeArrowheads="1"/>
          </p:cNvSpPr>
          <p:nvPr/>
        </p:nvSpPr>
        <p:spPr bwMode="auto">
          <a:xfrm>
            <a:off x="6400800" y="1524000"/>
            <a:ext cx="2438400" cy="457200"/>
          </a:xfrm>
          <a:prstGeom prst="rect">
            <a:avLst/>
          </a:prstGeom>
          <a:noFill/>
          <a:ln w="9525">
            <a:noFill/>
            <a:miter lim="800000"/>
            <a:headEnd/>
            <a:tailEnd/>
          </a:ln>
        </p:spPr>
        <p:txBody>
          <a:bodyPr>
            <a:spAutoFit/>
          </a:bodyPr>
          <a:lstStyle/>
          <a:p>
            <a:pPr>
              <a:spcBef>
                <a:spcPct val="50000"/>
              </a:spcBef>
            </a:pPr>
            <a:r>
              <a:rPr lang="en-US" sz="2400" b="1">
                <a:solidFill>
                  <a:srgbClr val="C00000"/>
                </a:solidFill>
              </a:rPr>
              <a:t>Inhibited by</a:t>
            </a:r>
          </a:p>
        </p:txBody>
      </p:sp>
      <p:sp>
        <p:nvSpPr>
          <p:cNvPr id="15370" name="Rectangle 7"/>
          <p:cNvSpPr>
            <a:spLocks noGrp="1" noChangeArrowheads="1"/>
          </p:cNvSpPr>
          <p:nvPr>
            <p:ph type="title"/>
          </p:nvPr>
        </p:nvSpPr>
        <p:spPr>
          <a:xfrm>
            <a:off x="457200" y="304800"/>
            <a:ext cx="8229600" cy="838200"/>
          </a:xfrm>
        </p:spPr>
        <p:txBody>
          <a:bodyPr/>
          <a:lstStyle/>
          <a:p>
            <a:pPr eaLnBrk="1" hangingPunct="1"/>
            <a:r>
              <a:rPr lang="en-US" smtClean="0"/>
              <a:t>Oxytocin reflex</a:t>
            </a:r>
          </a:p>
        </p:txBody>
      </p:sp>
      <p:pic>
        <p:nvPicPr>
          <p:cNvPr id="9" name="Picture 8" descr="llllogo.gif"/>
          <p:cNvPicPr>
            <a:picLocks noChangeAspect="1"/>
          </p:cNvPicPr>
          <p:nvPr/>
        </p:nvPicPr>
        <p:blipFill>
          <a:blip r:embed="rId4">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7200" y="381000"/>
            <a:ext cx="83820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4" name="Title 23"/>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EA49B7F3-C5BC-42DF-84D2-211BEA422F1D}" type="slidenum">
              <a:rPr lang="en-US" smtClean="0"/>
              <a:pPr/>
              <a:t>50</a:t>
            </a:fld>
            <a:endParaRPr lang="en-US" dirty="0"/>
          </a:p>
        </p:txBody>
      </p:sp>
      <p:pic>
        <p:nvPicPr>
          <p:cNvPr id="10" name="Picture 9" descr="llllogo.gif"/>
          <p:cNvPicPr>
            <a:picLocks noChangeAspect="1"/>
          </p:cNvPicPr>
          <p:nvPr/>
        </p:nvPicPr>
        <p:blipFill>
          <a:blip r:embed="rId2">
            <a:duotone>
              <a:schemeClr val="accent2">
                <a:shade val="45000"/>
                <a:satMod val="135000"/>
              </a:schemeClr>
              <a:prstClr val="white"/>
            </a:duotone>
          </a:blip>
          <a:stretch>
            <a:fillRect/>
          </a:stretch>
        </p:blipFill>
        <p:spPr>
          <a:xfrm>
            <a:off x="41148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4" name="Rectangle 13"/>
          <p:cNvSpPr/>
          <p:nvPr/>
        </p:nvSpPr>
        <p:spPr>
          <a:xfrm>
            <a:off x="609600" y="1371600"/>
            <a:ext cx="8077200" cy="4708981"/>
          </a:xfrm>
          <a:prstGeom prst="rect">
            <a:avLst/>
          </a:prstGeom>
          <a:solidFill>
            <a:srgbClr val="FFCCFF"/>
          </a:solidFill>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algn="ctr"/>
            <a:r>
              <a:rPr lang="en-US" sz="15000" b="1" cap="none" spc="0" dirty="0" smtClean="0">
                <a:ln w="11430">
                  <a:solidFill>
                    <a:srgbClr val="FFCCFF"/>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a:t>
            </a:r>
            <a:r>
              <a:rPr lang="en-US" sz="15000" b="1" dirty="0" smtClean="0">
                <a:ln w="11430">
                  <a:solidFill>
                    <a:srgbClr val="FFCCFF"/>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a:t>
            </a:r>
            <a:endParaRPr lang="en-US" sz="15000" b="1" cap="none" spc="0" dirty="0">
              <a:ln w="11430">
                <a:solidFill>
                  <a:srgbClr val="FFCCFF"/>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 name="Picture 5" descr="Animated cartoon dolls and room makers at Hotel Hello Dolly."/>
          <p:cNvPicPr>
            <a:picLocks noChangeAspect="1" noChangeArrowheads="1" noCrop="1"/>
          </p:cNvPicPr>
          <p:nvPr/>
        </p:nvPicPr>
        <p:blipFill>
          <a:blip r:embed="rId3"/>
          <a:srcRect/>
          <a:stretch>
            <a:fillRect/>
          </a:stretch>
        </p:blipFill>
        <p:spPr bwMode="auto">
          <a:xfrm>
            <a:off x="0" y="3200400"/>
            <a:ext cx="2514600" cy="2514600"/>
          </a:xfrm>
          <a:prstGeom prst="rect">
            <a:avLst/>
          </a:prstGeom>
          <a:noFill/>
        </p:spPr>
      </p:pic>
      <p:pic>
        <p:nvPicPr>
          <p:cNvPr id="8" name="Picture 19" descr="baby006"/>
          <p:cNvPicPr>
            <a:picLocks noChangeAspect="1" noChangeArrowheads="1" noCrop="1"/>
          </p:cNvPicPr>
          <p:nvPr/>
        </p:nvPicPr>
        <p:blipFill>
          <a:blip r:embed="rId4"/>
          <a:srcRect/>
          <a:stretch>
            <a:fillRect/>
          </a:stretch>
        </p:blipFill>
        <p:spPr bwMode="auto">
          <a:xfrm flipH="1">
            <a:off x="0" y="3035746"/>
            <a:ext cx="3505201" cy="3822254"/>
          </a:xfrm>
          <a:prstGeom prst="rect">
            <a:avLst/>
          </a:prstGeom>
          <a:noFill/>
        </p:spPr>
      </p:pic>
      <p:pic>
        <p:nvPicPr>
          <p:cNvPr id="13" name="Picture 16" descr="baby004"/>
          <p:cNvPicPr>
            <a:picLocks noChangeAspect="1" noChangeArrowheads="1" noCrop="1"/>
          </p:cNvPicPr>
          <p:nvPr/>
        </p:nvPicPr>
        <p:blipFill>
          <a:blip r:embed="rId5"/>
          <a:srcRect/>
          <a:stretch>
            <a:fillRect/>
          </a:stretch>
        </p:blipFill>
        <p:spPr bwMode="auto">
          <a:xfrm flipH="1">
            <a:off x="6705600" y="838200"/>
            <a:ext cx="2133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Slide Number Placeholder 4"/>
          <p:cNvSpPr>
            <a:spLocks noGrp="1"/>
          </p:cNvSpPr>
          <p:nvPr>
            <p:ph type="sldNum" sz="quarter" idx="12"/>
          </p:nvPr>
        </p:nvSpPr>
        <p:spPr/>
        <p:txBody>
          <a:bodyPr/>
          <a:lstStyle/>
          <a:p>
            <a:fld id="{EA49B7F3-C5BC-42DF-84D2-211BEA422F1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16387" name="Slide Number Placeholder 3"/>
          <p:cNvSpPr>
            <a:spLocks noGrp="1"/>
          </p:cNvSpPr>
          <p:nvPr>
            <p:ph type="sldNum" sz="quarter" idx="11"/>
          </p:nvPr>
        </p:nvSpPr>
        <p:spPr>
          <a:noFill/>
        </p:spPr>
        <p:txBody>
          <a:bodyPr/>
          <a:lstStyle/>
          <a:p>
            <a:fld id="{B10CEA51-5657-4F5D-AA2E-8356695C27CC}" type="slidenum">
              <a:rPr lang="en-US" smtClean="0"/>
              <a:pPr/>
              <a:t>7</a:t>
            </a:fld>
            <a:endParaRPr lang="en-US" smtClean="0"/>
          </a:p>
        </p:txBody>
      </p:sp>
      <p:pic>
        <p:nvPicPr>
          <p:cNvPr id="16389" name="Picture 2"/>
          <p:cNvPicPr>
            <a:picLocks noChangeAspect="1" noChangeArrowheads="1"/>
          </p:cNvPicPr>
          <p:nvPr/>
        </p:nvPicPr>
        <p:blipFill>
          <a:blip r:embed="rId3"/>
          <a:srcRect/>
          <a:stretch>
            <a:fillRect/>
          </a:stretch>
        </p:blipFill>
        <p:spPr bwMode="auto">
          <a:xfrm>
            <a:off x="0" y="838200"/>
            <a:ext cx="4845050" cy="4322763"/>
          </a:xfrm>
          <a:prstGeom prst="rect">
            <a:avLst/>
          </a:prstGeom>
          <a:noFill/>
          <a:ln w="9525">
            <a:noFill/>
            <a:miter lim="800000"/>
            <a:headEnd/>
            <a:tailEnd/>
          </a:ln>
        </p:spPr>
      </p:pic>
      <p:sp>
        <p:nvSpPr>
          <p:cNvPr id="70661" name="Text Box 5"/>
          <p:cNvSpPr txBox="1">
            <a:spLocks noChangeArrowheads="1"/>
          </p:cNvSpPr>
          <p:nvPr/>
        </p:nvSpPr>
        <p:spPr bwMode="auto">
          <a:xfrm>
            <a:off x="2209800" y="1066800"/>
            <a:ext cx="2514600" cy="36671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50000"/>
              </a:spcBef>
              <a:defRPr/>
            </a:pPr>
            <a:r>
              <a:rPr lang="en-US" b="1" dirty="0">
                <a:solidFill>
                  <a:srgbClr val="FFFF00"/>
                </a:solidFill>
              </a:rPr>
              <a:t>Rooting reflex</a:t>
            </a:r>
          </a:p>
        </p:txBody>
      </p:sp>
      <p:sp>
        <p:nvSpPr>
          <p:cNvPr id="70662" name="Text Box 6"/>
          <p:cNvSpPr txBox="1">
            <a:spLocks noChangeArrowheads="1"/>
          </p:cNvSpPr>
          <p:nvPr/>
        </p:nvSpPr>
        <p:spPr bwMode="auto">
          <a:xfrm>
            <a:off x="3505200" y="4267200"/>
            <a:ext cx="2590800" cy="3667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50000"/>
              </a:spcBef>
              <a:defRPr/>
            </a:pPr>
            <a:r>
              <a:rPr lang="en-US" b="1" dirty="0">
                <a:solidFill>
                  <a:srgbClr val="FFFF00"/>
                </a:solidFill>
              </a:rPr>
              <a:t>Swallowing reflex</a:t>
            </a:r>
          </a:p>
        </p:txBody>
      </p:sp>
      <p:sp>
        <p:nvSpPr>
          <p:cNvPr id="70663" name="Text Box 7"/>
          <p:cNvSpPr txBox="1">
            <a:spLocks noChangeArrowheads="1"/>
          </p:cNvSpPr>
          <p:nvPr/>
        </p:nvSpPr>
        <p:spPr bwMode="auto">
          <a:xfrm>
            <a:off x="3657600" y="1752600"/>
            <a:ext cx="2133600" cy="36671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50000"/>
              </a:spcBef>
              <a:defRPr/>
            </a:pPr>
            <a:r>
              <a:rPr lang="en-US" b="1" dirty="0">
                <a:solidFill>
                  <a:srgbClr val="FFFF00"/>
                </a:solidFill>
              </a:rPr>
              <a:t>Sucking reflex</a:t>
            </a:r>
          </a:p>
        </p:txBody>
      </p:sp>
      <p:sp>
        <p:nvSpPr>
          <p:cNvPr id="16393" name="Rectangle 8"/>
          <p:cNvSpPr>
            <a:spLocks noGrp="1" noChangeArrowheads="1"/>
          </p:cNvSpPr>
          <p:nvPr>
            <p:ph type="title"/>
          </p:nvPr>
        </p:nvSpPr>
        <p:spPr>
          <a:xfrm>
            <a:off x="457200" y="0"/>
            <a:ext cx="8229600" cy="1066800"/>
          </a:xfrm>
        </p:spPr>
        <p:txBody>
          <a:bodyPr>
            <a:normAutofit/>
          </a:bodyPr>
          <a:lstStyle/>
          <a:p>
            <a:pPr eaLnBrk="1" hangingPunct="1"/>
            <a:r>
              <a:rPr lang="en-US" sz="3600" dirty="0" smtClean="0">
                <a:solidFill>
                  <a:srgbClr val="FF0000"/>
                </a:solidFill>
              </a:rPr>
              <a:t>Feeding reflexes in the baby</a:t>
            </a:r>
          </a:p>
        </p:txBody>
      </p:sp>
      <p:sp>
        <p:nvSpPr>
          <p:cNvPr id="8" name="TextBox 7"/>
          <p:cNvSpPr txBox="1"/>
          <p:nvPr/>
        </p:nvSpPr>
        <p:spPr>
          <a:xfrm>
            <a:off x="609600" y="4800600"/>
            <a:ext cx="8001000" cy="1754326"/>
          </a:xfrm>
          <a:prstGeom prst="rect">
            <a:avLst/>
          </a:prstGeom>
          <a:noFill/>
        </p:spPr>
        <p:txBody>
          <a:bodyPr wrap="square" rtlCol="0">
            <a:spAutoFit/>
          </a:bodyPr>
          <a:lstStyle/>
          <a:p>
            <a:r>
              <a:rPr lang="en-US" dirty="0" smtClean="0">
                <a:solidFill>
                  <a:srgbClr val="FF0000"/>
                </a:solidFill>
              </a:rPr>
              <a:t>Rooting reflex</a:t>
            </a:r>
          </a:p>
          <a:p>
            <a:r>
              <a:rPr lang="en-US" dirty="0" smtClean="0">
                <a:solidFill>
                  <a:srgbClr val="FF0000"/>
                </a:solidFill>
              </a:rPr>
              <a:t>A newborn infant will turn his head toward anything that strokes his cheek or mouth, searching for the object by moving his head in steadily decreasing arcs until the object is found. IT is present at birth; disappearing at around four months of age as it gradually comes under voluntary control. </a:t>
            </a:r>
          </a:p>
          <a:p>
            <a:endParaRPr lang="en-US" dirty="0"/>
          </a:p>
        </p:txBody>
      </p:sp>
      <p:sp>
        <p:nvSpPr>
          <p:cNvPr id="9" name="TextBox 8"/>
          <p:cNvSpPr txBox="1"/>
          <p:nvPr/>
        </p:nvSpPr>
        <p:spPr>
          <a:xfrm>
            <a:off x="5791200" y="1295400"/>
            <a:ext cx="2438400" cy="1200329"/>
          </a:xfrm>
          <a:prstGeom prst="rect">
            <a:avLst/>
          </a:prstGeom>
          <a:noFill/>
        </p:spPr>
        <p:txBody>
          <a:bodyPr wrap="square" rtlCol="0">
            <a:spAutoFit/>
          </a:bodyPr>
          <a:lstStyle/>
          <a:p>
            <a:r>
              <a:rPr lang="en-US" dirty="0" smtClean="0">
                <a:solidFill>
                  <a:srgbClr val="FF0000"/>
                </a:solidFill>
              </a:rPr>
              <a:t>Child to instinctively suck at anything that touches the roof of their mouth .</a:t>
            </a:r>
            <a:r>
              <a:rPr lang="en-US" dirty="0" smtClean="0"/>
              <a:t> </a:t>
            </a:r>
            <a:endParaRPr lang="en-US" dirty="0"/>
          </a:p>
        </p:txBody>
      </p:sp>
      <p:pic>
        <p:nvPicPr>
          <p:cNvPr id="10" name="Picture 9" descr="llllogo.gif"/>
          <p:cNvPicPr>
            <a:picLocks noChangeAspect="1"/>
          </p:cNvPicPr>
          <p:nvPr/>
        </p:nvPicPr>
        <p:blipFill>
          <a:blip r:embed="rId4">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867400"/>
          </a:xfrm>
        </p:spPr>
        <p:txBody>
          <a:bodyPr>
            <a:normAutofit fontScale="62500" lnSpcReduction="20000"/>
          </a:bodyPr>
          <a:lstStyle/>
          <a:p>
            <a:pPr>
              <a:lnSpc>
                <a:spcPct val="200000"/>
              </a:lnSpc>
            </a:pPr>
            <a:endParaRPr lang="en-US" sz="4100" dirty="0" smtClean="0">
              <a:solidFill>
                <a:srgbClr val="FF0066"/>
              </a:solidFill>
              <a:latin typeface="Arial Narrow" pitchFamily="34" charset="0"/>
            </a:endParaRPr>
          </a:p>
          <a:p>
            <a:pPr>
              <a:lnSpc>
                <a:spcPct val="200000"/>
              </a:lnSpc>
            </a:pPr>
            <a:r>
              <a:rPr lang="en-US" sz="4100" dirty="0" smtClean="0">
                <a:solidFill>
                  <a:srgbClr val="FF0066"/>
                </a:solidFill>
                <a:latin typeface="Arial Narrow" pitchFamily="34" charset="0"/>
              </a:rPr>
              <a:t>Healthy mother secrets about 600 ml (up to 850 ml) milk per day during first 6 months</a:t>
            </a:r>
          </a:p>
          <a:p>
            <a:pPr>
              <a:lnSpc>
                <a:spcPct val="200000"/>
              </a:lnSpc>
            </a:pPr>
            <a:r>
              <a:rPr lang="en-US" sz="4100" dirty="0" smtClean="0">
                <a:solidFill>
                  <a:srgbClr val="FF0066"/>
                </a:solidFill>
                <a:latin typeface="Arial Narrow" pitchFamily="34" charset="0"/>
              </a:rPr>
              <a:t>Nutrition expert committee prescribed additional calories 550 and 400 respectively for 0-6 months and 6-12 months</a:t>
            </a:r>
          </a:p>
          <a:p>
            <a:pPr>
              <a:lnSpc>
                <a:spcPct val="200000"/>
              </a:lnSpc>
            </a:pPr>
            <a:r>
              <a:rPr lang="en-US" sz="4100" dirty="0" smtClean="0">
                <a:solidFill>
                  <a:srgbClr val="C00000"/>
                </a:solidFill>
                <a:latin typeface="Arial Narrow" pitchFamily="34" charset="0"/>
              </a:rPr>
              <a:t>Practices to avoid</a:t>
            </a:r>
          </a:p>
          <a:p>
            <a:pPr lvl="1">
              <a:lnSpc>
                <a:spcPct val="200000"/>
              </a:lnSpc>
            </a:pPr>
            <a:r>
              <a:rPr lang="en-US" sz="4100" dirty="0" smtClean="0">
                <a:solidFill>
                  <a:srgbClr val="C00000"/>
                </a:solidFill>
                <a:latin typeface="Arial Narrow" pitchFamily="34" charset="0"/>
              </a:rPr>
              <a:t>Alcohol, drugs, smoking, excess caffeine</a:t>
            </a:r>
          </a:p>
          <a:p>
            <a:endParaRPr lang="en-US" dirty="0">
              <a:latin typeface="Arial Narrow" pitchFamily="34" charset="0"/>
            </a:endParaRPr>
          </a:p>
        </p:txBody>
      </p:sp>
      <p:sp>
        <p:nvSpPr>
          <p:cNvPr id="4" name="Slide Number Placeholder 3"/>
          <p:cNvSpPr>
            <a:spLocks noGrp="1"/>
          </p:cNvSpPr>
          <p:nvPr>
            <p:ph type="sldNum" sz="quarter" idx="12"/>
          </p:nvPr>
        </p:nvSpPr>
        <p:spPr/>
        <p:txBody>
          <a:bodyPr/>
          <a:lstStyle/>
          <a:p>
            <a:fld id="{EA49B7F3-C5BC-42DF-84D2-211BEA422F1D}" type="slidenum">
              <a:rPr lang="en-US" smtClean="0"/>
              <a:pPr/>
              <a:t>8</a:t>
            </a:fld>
            <a:endParaRPr lang="en-US"/>
          </a:p>
        </p:txBody>
      </p:sp>
      <p:pic>
        <p:nvPicPr>
          <p:cNvPr id="5" name="Picture 16" descr="agr6"/>
          <p:cNvPicPr>
            <a:picLocks noChangeAspect="1" noChangeArrowheads="1" noCrop="1"/>
          </p:cNvPicPr>
          <p:nvPr/>
        </p:nvPicPr>
        <p:blipFill>
          <a:blip r:embed="rId2"/>
          <a:srcRect/>
          <a:stretch>
            <a:fillRect/>
          </a:stretch>
        </p:blipFill>
        <p:spPr bwMode="auto">
          <a:xfrm>
            <a:off x="7543800" y="4648200"/>
            <a:ext cx="857250" cy="1714500"/>
          </a:xfrm>
          <a:prstGeom prst="rect">
            <a:avLst/>
          </a:prstGeom>
          <a:noFill/>
        </p:spPr>
      </p:pic>
      <p:pic>
        <p:nvPicPr>
          <p:cNvPr id="6" name="Picture 5" descr="llllogo.gif"/>
          <p:cNvPicPr>
            <a:picLocks noChangeAspect="1"/>
          </p:cNvPicPr>
          <p:nvPr/>
        </p:nvPicPr>
        <p:blipFill>
          <a:blip r:embed="rId3">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381000"/>
            <a:ext cx="8686800" cy="6172200"/>
          </a:xfrm>
          <a:prstGeom prst="roundRect">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57150">
                <a:solidFill>
                  <a:srgbClr val="FF1171"/>
                </a:solidFill>
              </a:ln>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715000"/>
          </a:xfrm>
        </p:spPr>
        <p:txBody>
          <a:bodyPr>
            <a:normAutofit fontScale="85000" lnSpcReduction="10000"/>
          </a:bodyPr>
          <a:lstStyle/>
          <a:p>
            <a:pPr algn="just">
              <a:buNone/>
            </a:pPr>
            <a:endParaRPr lang="en-US" dirty="0">
              <a:latin typeface="Arial Narrow" pitchFamily="34" charset="0"/>
            </a:endParaRPr>
          </a:p>
          <a:p>
            <a:pPr algn="ctr">
              <a:lnSpc>
                <a:spcPct val="150000"/>
              </a:lnSpc>
              <a:buNone/>
            </a:pPr>
            <a:r>
              <a:rPr lang="en-US" sz="4400" dirty="0" smtClean="0">
                <a:solidFill>
                  <a:srgbClr val="FF0000"/>
                </a:solidFill>
                <a:latin typeface="Arial Narrow" pitchFamily="34" charset="0"/>
              </a:rPr>
              <a:t>"No two mothers produce identical milk. The composition of mother’s milk varies from day to day and during different times of the day. The </a:t>
            </a:r>
            <a:r>
              <a:rPr lang="en-US" sz="4400" dirty="0" err="1" smtClean="0">
                <a:solidFill>
                  <a:srgbClr val="FF0000"/>
                </a:solidFill>
                <a:latin typeface="Arial Narrow" pitchFamily="34" charset="0"/>
              </a:rPr>
              <a:t>colostrum</a:t>
            </a:r>
            <a:r>
              <a:rPr lang="en-US" sz="4400" dirty="0" smtClean="0">
                <a:solidFill>
                  <a:srgbClr val="FF0000"/>
                </a:solidFill>
                <a:latin typeface="Arial Narrow" pitchFamily="34" charset="0"/>
              </a:rPr>
              <a:t> the baby receives on the first day of his life is different from the </a:t>
            </a:r>
            <a:r>
              <a:rPr lang="en-US" sz="4400" dirty="0" err="1" smtClean="0">
                <a:solidFill>
                  <a:srgbClr val="FF0000"/>
                </a:solidFill>
                <a:latin typeface="Arial Narrow" pitchFamily="34" charset="0"/>
              </a:rPr>
              <a:t>colostrum</a:t>
            </a:r>
            <a:r>
              <a:rPr lang="en-US" sz="4400" dirty="0" smtClean="0">
                <a:solidFill>
                  <a:srgbClr val="FF0000"/>
                </a:solidFill>
                <a:latin typeface="Arial Narrow" pitchFamily="34" charset="0"/>
              </a:rPr>
              <a:t> on day two or three."</a:t>
            </a:r>
          </a:p>
        </p:txBody>
      </p:sp>
      <p:sp>
        <p:nvSpPr>
          <p:cNvPr id="4" name="Slide Number Placeholder 3"/>
          <p:cNvSpPr>
            <a:spLocks noGrp="1"/>
          </p:cNvSpPr>
          <p:nvPr>
            <p:ph type="sldNum" sz="quarter" idx="12"/>
          </p:nvPr>
        </p:nvSpPr>
        <p:spPr/>
        <p:txBody>
          <a:bodyPr/>
          <a:lstStyle/>
          <a:p>
            <a:fld id="{EA49B7F3-C5BC-42DF-84D2-211BEA422F1D}" type="slidenum">
              <a:rPr lang="en-US" smtClean="0"/>
              <a:pPr/>
              <a:t>9</a:t>
            </a:fld>
            <a:endParaRPr lang="en-US"/>
          </a:p>
        </p:txBody>
      </p:sp>
      <p:pic>
        <p:nvPicPr>
          <p:cNvPr id="5" name="Picture 4" descr="llllogo.gif"/>
          <p:cNvPicPr>
            <a:picLocks noChangeAspect="1"/>
          </p:cNvPicPr>
          <p:nvPr/>
        </p:nvPicPr>
        <p:blipFill>
          <a:blip r:embed="rId2">
            <a:duotone>
              <a:schemeClr val="accent2">
                <a:shade val="45000"/>
                <a:satMod val="135000"/>
              </a:schemeClr>
              <a:prstClr val="white"/>
            </a:duotone>
          </a:blip>
          <a:stretch>
            <a:fillRect/>
          </a:stretch>
        </p:blipFill>
        <p:spPr>
          <a:xfrm>
            <a:off x="8153400" y="381000"/>
            <a:ext cx="708848" cy="838200"/>
          </a:xfrm>
          <a:prstGeom prst="ellipse">
            <a:avLst/>
          </a:prstGeom>
          <a:ln w="190500" cap="rnd">
            <a:solidFill>
              <a:srgbClr val="FFCCF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2691</Words>
  <Application>Microsoft Office PowerPoint</Application>
  <PresentationFormat>On-screen Show (4:3)</PresentationFormat>
  <Paragraphs>507</Paragraphs>
  <Slides>50</Slides>
  <Notes>7</Notes>
  <HiddenSlides>0</HiddenSlides>
  <MMClips>1</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LACTATION AND LACTATIONAL COMPLAINTS</vt:lpstr>
      <vt:lpstr>Physiology of lactation</vt:lpstr>
      <vt:lpstr>Slide 3</vt:lpstr>
      <vt:lpstr>Prolactin “milk secretion” reflex</vt:lpstr>
      <vt:lpstr>Oxytocin reflex</vt:lpstr>
      <vt:lpstr>Slide 6</vt:lpstr>
      <vt:lpstr>Feeding reflexes in the baby</vt:lpstr>
      <vt:lpstr>Slide 8</vt:lpstr>
      <vt:lpstr>Slide 9</vt:lpstr>
      <vt:lpstr>Benefits of Breastfeeding </vt:lpstr>
      <vt:lpstr>Slide 11</vt:lpstr>
      <vt:lpstr>Slide 12</vt:lpstr>
      <vt:lpstr>VARYING COMPOSITION OF BREAST MILK </vt:lpstr>
      <vt:lpstr>COLOSTRUM</vt:lpstr>
      <vt:lpstr>BREAST MILK</vt:lpstr>
      <vt:lpstr>FEEDING POSITIONS </vt:lpstr>
      <vt:lpstr>Slide 17</vt:lpstr>
      <vt:lpstr>Cradle hold      cross cradle hold        Football hold</vt:lpstr>
      <vt:lpstr>Slide 19</vt:lpstr>
      <vt:lpstr>Slide 20</vt:lpstr>
      <vt:lpstr>Slide 21</vt:lpstr>
      <vt:lpstr>Slide 22</vt:lpstr>
      <vt:lpstr>Medicines contraindicated during lactation</vt:lpstr>
      <vt:lpstr>Slide 24</vt:lpstr>
      <vt:lpstr>EXPRESSED BREAST MILK (EBM)</vt:lpstr>
      <vt:lpstr>Slide 26</vt:lpstr>
      <vt:lpstr> Common complications of breast in puerperium</vt:lpstr>
      <vt:lpstr> BREAST ENGORGEMENT</vt:lpstr>
      <vt:lpstr>  BREAST ENGORGEMENT </vt:lpstr>
      <vt:lpstr> BREAST ENGORGEMENT  Homoeopathic management </vt:lpstr>
      <vt:lpstr>  CRACKED AND SORE NIPPLES Causes </vt:lpstr>
      <vt:lpstr>Slide 32</vt:lpstr>
      <vt:lpstr>Slide 33</vt:lpstr>
      <vt:lpstr>Slide 34</vt:lpstr>
      <vt:lpstr> Mastitis Homoepathic Management</vt:lpstr>
      <vt:lpstr>FAILURE OF LACTATION AND DEFICIENT LACTATION</vt:lpstr>
      <vt:lpstr>Causes of insufficient milk production</vt:lpstr>
      <vt:lpstr>“Not Enough Milk”: Management</vt:lpstr>
      <vt:lpstr> “Homoeopathic Galactogoges”  Homoeopathic management</vt:lpstr>
      <vt:lpstr>Slide 40</vt:lpstr>
      <vt:lpstr>Belladonna </vt:lpstr>
      <vt:lpstr>Calcarea carbonica </vt:lpstr>
      <vt:lpstr>Lac caninum </vt:lpstr>
      <vt:lpstr> Phosphoricum acidum </vt:lpstr>
      <vt:lpstr> Aethusa cynapium </vt:lpstr>
      <vt:lpstr> SORE NIPPLES </vt:lpstr>
      <vt:lpstr>AGALACTICA </vt:lpstr>
      <vt:lpstr>GALACTORRHOEA </vt:lpstr>
      <vt:lpstr>  Infant, nursing, aversion, mother’s milk – </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LACTATION AND LACTATIONAL COMPLAINTS</dc:title>
  <dc:creator>Dr.Girija</dc:creator>
  <cp:lastModifiedBy>Dr.Girija</cp:lastModifiedBy>
  <cp:revision>29</cp:revision>
  <dcterms:created xsi:type="dcterms:W3CDTF">2011-01-14T05:56:53Z</dcterms:created>
  <dcterms:modified xsi:type="dcterms:W3CDTF">2011-01-21T02:26:52Z</dcterms:modified>
</cp:coreProperties>
</file>